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5"/>
  </p:sldMasterIdLst>
  <p:notesMasterIdLst>
    <p:notesMasterId r:id="rId11"/>
  </p:notesMasterIdLst>
  <p:sldIdLst>
    <p:sldId id="3292" r:id="rId6"/>
    <p:sldId id="3306" r:id="rId7"/>
    <p:sldId id="3307" r:id="rId8"/>
    <p:sldId id="3308" r:id="rId9"/>
    <p:sldId id="3303" r:id="rId10"/>
  </p:sldIdLst>
  <p:sldSz cx="12192000" cy="6858000"/>
  <p:notesSz cx="6858000" cy="9144000"/>
  <p:custDataLst>
    <p:tags r:id="rId12"/>
  </p:custData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2325BF66-CCC6-4589-97F5-756955828144}">
          <p14:sldIdLst>
            <p14:sldId id="3292"/>
            <p14:sldId id="3306"/>
            <p14:sldId id="3307"/>
            <p14:sldId id="3308"/>
            <p14:sldId id="330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82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50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B4EFCD-35E0-4A76-B616-6414546F6D05}" type="datetimeFigureOut">
              <a:rPr lang="fr-FR" smtClean="0"/>
              <a:t>21/10/2021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6ED765-B911-4E82-9E5A-C29BAB945F8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23421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85EB3C35-A57E-4BF2-83A8-C6BE5EA75B73}"/>
              </a:ext>
            </a:extLst>
          </p:cNvPr>
          <p:cNvSpPr/>
          <p:nvPr userDrawn="1"/>
        </p:nvSpPr>
        <p:spPr>
          <a:xfrm>
            <a:off x="0" y="0"/>
            <a:ext cx="1222887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B350047-3238-4DB6-8374-C01352B549A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67194" y="1945257"/>
            <a:ext cx="4344440" cy="1655762"/>
          </a:xfrm>
        </p:spPr>
        <p:txBody>
          <a:bodyPr lIns="0" tIns="0" rIns="0" bIns="0" anchor="ctr"/>
          <a:lstStyle>
            <a:lvl1pPr algn="l">
              <a:lnSpc>
                <a:spcPct val="90000"/>
              </a:lnSpc>
              <a:defRPr sz="2800"/>
            </a:lvl1pPr>
          </a:lstStyle>
          <a:p>
            <a:r>
              <a:rPr lang="en-US"/>
              <a:t>Title goes here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D9BFB5-013D-4E71-9930-38BB12BE61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7194" y="4657762"/>
            <a:ext cx="4344440" cy="901337"/>
          </a:xfrm>
        </p:spPr>
        <p:txBody>
          <a:bodyPr>
            <a:normAutofit/>
          </a:bodyPr>
          <a:lstStyle>
            <a:lvl1pPr marL="0" indent="0" algn="l">
              <a:buNone/>
              <a:defRPr sz="1400" b="0">
                <a:solidFill>
                  <a:schemeClr val="accent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92F35B3-9207-45DF-8F5F-E40BB927DB7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431" y="3920741"/>
            <a:ext cx="1583872" cy="46720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1959EEC-09AF-4AB1-ADF5-D926B9CE36E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9698" y="6108671"/>
            <a:ext cx="1622667" cy="31792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5309593-BEC1-4B8B-A851-E73D11D9AFE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8610" y="496438"/>
            <a:ext cx="4880745" cy="6392042"/>
          </a:xfrm>
          <a:prstGeom prst="rect">
            <a:avLst/>
          </a:prstGeom>
        </p:spPr>
      </p:pic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027089E1-96C9-43AA-B3EF-921C8367588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3232" y="6112010"/>
            <a:ext cx="4381500" cy="312152"/>
          </a:xfrm>
        </p:spPr>
        <p:txBody>
          <a:bodyPr anchor="ctr">
            <a:noAutofit/>
          </a:bodyPr>
          <a:lstStyle>
            <a:lvl1pPr>
              <a:defRPr sz="1000" b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GB" sz="1200" b="1"/>
              <a:t>natixispayments.com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2990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C409F-7C04-4265-BF88-08BCF907C4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289546"/>
            <a:ext cx="7602538" cy="823145"/>
          </a:xfrm>
        </p:spPr>
        <p:txBody>
          <a:bodyPr lIns="0" tIns="0"/>
          <a:lstStyle>
            <a:lvl1pPr>
              <a:defRPr sz="2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076E32-1DD0-4052-B2FD-67F8D66D7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S-Money Cloud Migration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A2864A-00F8-4A48-AD82-4326B1F61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2D46F-5754-4717-BE5B-DFE2B74706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1212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859B8C-C7AE-45C0-9C9C-F53C05A77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7D7A03E-2085-4DA1-9EF0-455A4C405F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4BB888A-63EE-4E01-AA32-A62B91797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8FF70-C091-49CA-9ABB-BBCEA947D0AC}" type="datetimeFigureOut">
              <a:rPr lang="fr-FR" smtClean="0"/>
              <a:t>21/10/2021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ACC9803-3E01-41D1-A179-44017EA68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73006F5-7E9D-4F7E-883C-7135AF426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1FD52-4444-498C-916D-BB413C298D9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3896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black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65E6941-9CAF-40C6-82AC-6E173400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176" y="320063"/>
            <a:ext cx="7602538" cy="82314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</a:t>
            </a:r>
            <a:r>
              <a:rPr lang="en-US" err="1"/>
              <a:t>eFdit</a:t>
            </a:r>
            <a:r>
              <a:rPr lang="en-US"/>
              <a:t> Master title style 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D6E4B8-1395-4DF9-A27D-5247EFCA56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0863" y="1998663"/>
            <a:ext cx="11094870" cy="323808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97E253-25BA-4FAE-9706-61A70AEB10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12866" y="6329192"/>
            <a:ext cx="41148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="0">
                <a:solidFill>
                  <a:srgbClr val="2F2929"/>
                </a:solidFill>
              </a:defRPr>
            </a:lvl1pPr>
          </a:lstStyle>
          <a:p>
            <a:r>
              <a:rPr lang="en-US"/>
              <a:t>S-Money Cloud Migration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B937AB-ECA9-4865-8D14-FFDF0DA382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50863" y="6331520"/>
            <a:ext cx="2520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="1">
                <a:solidFill>
                  <a:srgbClr val="2F2929"/>
                </a:solidFill>
              </a:defRPr>
            </a:lvl1pPr>
          </a:lstStyle>
          <a:p>
            <a:fld id="{9D62D46F-5754-4717-BE5B-DFE2B74706B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0BD648B-FA14-4E93-9B47-11D2CBC38423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2251" y="6301332"/>
            <a:ext cx="1173482" cy="344425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E9D157F-7A69-40C4-8BC3-6FA2AC41AE12}"/>
              </a:ext>
            </a:extLst>
          </p:cNvPr>
          <p:cNvCxnSpPr/>
          <p:nvPr userDrawn="1"/>
        </p:nvCxnSpPr>
        <p:spPr>
          <a:xfrm>
            <a:off x="821948" y="6442925"/>
            <a:ext cx="0" cy="14400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MSIPCMContentMarking" descr="{&quot;HashCode&quot;:-929196920,&quot;Placement&quot;:&quot;Footer&quot;}">
            <a:extLst>
              <a:ext uri="{FF2B5EF4-FFF2-40B4-BE49-F238E27FC236}">
                <a16:creationId xmlns:a16="http://schemas.microsoft.com/office/drawing/2014/main" id="{A4309CA1-7B1D-4017-8A8B-D328C1252045}"/>
              </a:ext>
            </a:extLst>
          </p:cNvPr>
          <p:cNvSpPr txBox="1"/>
          <p:nvPr userDrawn="1"/>
        </p:nvSpPr>
        <p:spPr>
          <a:xfrm>
            <a:off x="0" y="6749469"/>
            <a:ext cx="212491" cy="108530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fr-FR" sz="100">
                <a:solidFill>
                  <a:srgbClr val="FFFFFF"/>
                </a:solidFill>
                <a:latin typeface="Calibri" panose="020F0502020204030204" pitchFamily="34" charset="0"/>
              </a:rPr>
              <a:t>C2 - Internal Natixis</a:t>
            </a:r>
          </a:p>
        </p:txBody>
      </p:sp>
    </p:spTree>
    <p:extLst>
      <p:ext uri="{BB962C8B-B14F-4D97-AF65-F5344CB8AC3E}">
        <p14:creationId xmlns:p14="http://schemas.microsoft.com/office/powerpoint/2010/main" val="4048259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67" r:id="rId2"/>
    <p:sldLayoutId id="2147483688" r:id="rId3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2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None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261938" indent="-261938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538163" indent="-276225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00" userDrawn="1">
          <p15:clr>
            <a:srgbClr val="F26B43"/>
          </p15:clr>
        </p15:guide>
        <p15:guide id="2" pos="347" userDrawn="1">
          <p15:clr>
            <a:srgbClr val="F26B43"/>
          </p15:clr>
        </p15:guide>
        <p15:guide id="3" pos="7333" userDrawn="1">
          <p15:clr>
            <a:srgbClr val="F26B43"/>
          </p15:clr>
        </p15:guide>
        <p15:guide id="4" orient="horz" pos="3816" userDrawn="1">
          <p15:clr>
            <a:srgbClr val="F26B43"/>
          </p15:clr>
        </p15:guide>
        <p15:guide id="5" orient="horz" pos="397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ous-titre 5">
            <a:extLst>
              <a:ext uri="{FF2B5EF4-FFF2-40B4-BE49-F238E27FC236}">
                <a16:creationId xmlns:a16="http://schemas.microsoft.com/office/drawing/2014/main" id="{4321B34E-3FCF-4CC4-9D00-3DC4CD98CE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7039" y="4033913"/>
            <a:ext cx="1135771" cy="312152"/>
          </a:xfrm>
        </p:spPr>
        <p:txBody>
          <a:bodyPr>
            <a:normAutofit/>
          </a:bodyPr>
          <a:lstStyle/>
          <a:p>
            <a:pPr algn="ctr"/>
            <a:r>
              <a:rPr lang="fr-FR" dirty="0"/>
              <a:t>21/10/2021</a:t>
            </a:r>
          </a:p>
          <a:p>
            <a:pPr algn="ctr"/>
            <a:endParaRPr lang="fr-FR" dirty="0"/>
          </a:p>
          <a:p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060D97F-4FE0-4436-B416-6ACE0AFCB9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80153" y="2037522"/>
            <a:ext cx="5029544" cy="1081991"/>
          </a:xfrm>
        </p:spPr>
        <p:txBody>
          <a:bodyPr/>
          <a:lstStyle/>
          <a:p>
            <a:pPr algn="ctr"/>
            <a:r>
              <a:rPr lang="fr-FR" sz="4000" dirty="0"/>
              <a:t>In-App </a:t>
            </a:r>
            <a:r>
              <a:rPr lang="fr-FR" sz="4000" dirty="0" err="1"/>
              <a:t>Provisioning</a:t>
            </a:r>
            <a:br>
              <a:rPr lang="fr-FR" sz="4000" dirty="0"/>
            </a:br>
            <a:r>
              <a:rPr lang="fr-FR" sz="4000" dirty="0"/>
              <a:t>SDK </a:t>
            </a:r>
            <a:r>
              <a:rPr lang="fr-FR" sz="2000" dirty="0"/>
              <a:t>v1.1</a:t>
            </a:r>
          </a:p>
        </p:txBody>
      </p:sp>
      <p:sp>
        <p:nvSpPr>
          <p:cNvPr id="9" name="ZoneTexte 2">
            <a:extLst>
              <a:ext uri="{FF2B5EF4-FFF2-40B4-BE49-F238E27FC236}">
                <a16:creationId xmlns:a16="http://schemas.microsoft.com/office/drawing/2014/main" id="{527F46E2-2885-DC46-8F6A-54FB4EFCDC2F}"/>
              </a:ext>
            </a:extLst>
          </p:cNvPr>
          <p:cNvSpPr txBox="1"/>
          <p:nvPr/>
        </p:nvSpPr>
        <p:spPr>
          <a:xfrm>
            <a:off x="2480154" y="3119513"/>
            <a:ext cx="50295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/>
              <a:t>Release Notes</a:t>
            </a:r>
          </a:p>
        </p:txBody>
      </p:sp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ECDA3E98-4D0A-4644-A55B-AB1BC6382C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820" y="3051326"/>
            <a:ext cx="1999997" cy="598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3573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A793F5C-9E48-41CB-BAA8-7880330B1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dirty="0">
                <a:solidFill>
                  <a:schemeClr val="accent5"/>
                </a:solidFill>
              </a:rPr>
              <a:t>Release Notes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B8B79EA-27B3-4F54-873E-062D1EF77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D2D69-70A4-467A-847D-80D7D8680C24}" type="slidenum">
              <a:rPr lang="fr-FR" smtClean="0"/>
              <a:t>2</a:t>
            </a:fld>
            <a:endParaRPr lang="fr-FR"/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DEA9FF00-7CCF-7D43-B003-5EE2609AF0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63" y="1098910"/>
            <a:ext cx="10802177" cy="5043473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The </a:t>
            </a:r>
            <a:r>
              <a:rPr lang="en-GB" sz="1800" b="1" dirty="0" err="1"/>
              <a:t>SMIAPButtonManager</a:t>
            </a:r>
            <a:r>
              <a:rPr lang="en-GB" sz="1800" dirty="0"/>
              <a:t> </a:t>
            </a:r>
            <a:r>
              <a:rPr lang="en-GB" sz="1800" dirty="0" err="1"/>
              <a:t>constructutor</a:t>
            </a:r>
            <a:r>
              <a:rPr lang="en-GB" sz="1800" dirty="0"/>
              <a:t> has been updated. </a:t>
            </a:r>
          </a:p>
          <a:p>
            <a:pPr marL="604838" lvl="1" indent="-342900"/>
            <a:r>
              <a:rPr lang="en-GB" sz="1600" dirty="0"/>
              <a:t>The </a:t>
            </a:r>
            <a:r>
              <a:rPr lang="en-GB" sz="1600" b="1" dirty="0" err="1"/>
              <a:t>primaryAccountIdentifier</a:t>
            </a:r>
            <a:r>
              <a:rPr lang="en-GB" sz="1600" dirty="0"/>
              <a:t> is now optional;</a:t>
            </a:r>
          </a:p>
          <a:p>
            <a:pPr marL="604838" lvl="1" indent="-342900"/>
            <a:r>
              <a:rPr lang="en-GB" sz="1600" dirty="0"/>
              <a:t>The </a:t>
            </a:r>
            <a:r>
              <a:rPr lang="en-GB" sz="1600" b="1" dirty="0" err="1"/>
              <a:t>cardID</a:t>
            </a:r>
            <a:r>
              <a:rPr lang="en-GB" sz="1600" dirty="0"/>
              <a:t>  was added and is required;</a:t>
            </a:r>
          </a:p>
          <a:p>
            <a:pPr marL="604838" lvl="1" indent="-342900"/>
            <a:r>
              <a:rPr lang="en-GB" sz="1600" dirty="0"/>
              <a:t>All the others values are now required;</a:t>
            </a:r>
          </a:p>
          <a:p>
            <a:pPr marL="604838" lvl="1" indent="-342900"/>
            <a:endParaRPr lang="en-GB" sz="1600" dirty="0"/>
          </a:p>
          <a:p>
            <a:pPr lvl="1"/>
            <a:r>
              <a:rPr lang="en-GB" dirty="0"/>
              <a:t>You must create the </a:t>
            </a:r>
            <a:r>
              <a:rPr lang="en-GB" b="1" dirty="0" err="1"/>
              <a:t>SMIAPButtonManager</a:t>
            </a:r>
            <a:r>
              <a:rPr lang="en-GB" dirty="0"/>
              <a:t> as global on your View Controller.</a:t>
            </a:r>
          </a:p>
          <a:p>
            <a:pPr marL="604838" lvl="1" indent="-342900"/>
            <a:r>
              <a:rPr lang="en-GB" sz="1600" dirty="0"/>
              <a:t>    var manager: </a:t>
            </a:r>
            <a:r>
              <a:rPr lang="en-GB" sz="1600" dirty="0" err="1"/>
              <a:t>SMIAPButtonManager</a:t>
            </a:r>
            <a:r>
              <a:rPr lang="en-GB" sz="1600" dirty="0"/>
              <a:t>?</a:t>
            </a:r>
          </a:p>
          <a:p>
            <a:pPr lvl="1" indent="0">
              <a:buNone/>
            </a:pPr>
            <a:endParaRPr lang="en-GB" sz="1600" dirty="0"/>
          </a:p>
          <a:p>
            <a:pPr lvl="1"/>
            <a:r>
              <a:rPr lang="en-GB" dirty="0"/>
              <a:t>Check the example below how to implement the </a:t>
            </a:r>
            <a:r>
              <a:rPr lang="en-GB" b="1" dirty="0" err="1"/>
              <a:t>SMIAPButtonManager</a:t>
            </a:r>
            <a:r>
              <a:rPr lang="en-GB" dirty="0"/>
              <a:t>:</a:t>
            </a:r>
          </a:p>
          <a:p>
            <a:pPr marL="261938" lvl="2" indent="0">
              <a:buNone/>
            </a:pPr>
            <a:r>
              <a:rPr lang="en-GB" dirty="0"/>
              <a:t>	</a:t>
            </a:r>
            <a:r>
              <a:rPr lang="en-GB" dirty="0" err="1"/>
              <a:t>self.</a:t>
            </a:r>
            <a:r>
              <a:rPr lang="en-GB" sz="1400" dirty="0" err="1"/>
              <a:t>manager</a:t>
            </a:r>
            <a:r>
              <a:rPr lang="en-GB" sz="1400" dirty="0"/>
              <a:t> = </a:t>
            </a:r>
            <a:r>
              <a:rPr lang="en-GB" sz="1400" dirty="0" err="1"/>
              <a:t>SMIAPButtonManager</a:t>
            </a:r>
            <a:r>
              <a:rPr lang="en-GB" sz="1400" dirty="0"/>
              <a:t>(</a:t>
            </a:r>
          </a:p>
          <a:p>
            <a:pPr marL="261938" lvl="2" indent="0">
              <a:buNone/>
            </a:pPr>
            <a:r>
              <a:rPr lang="en-GB" sz="1400" dirty="0"/>
              <a:t>	                </a:t>
            </a:r>
            <a:r>
              <a:rPr lang="en-GB" sz="1400" dirty="0" err="1"/>
              <a:t>cardHolderName</a:t>
            </a:r>
            <a:r>
              <a:rPr lang="en-GB" sz="1400" dirty="0"/>
              <a:t>: "</a:t>
            </a:r>
            <a:r>
              <a:rPr lang="en-GB" sz="1400" dirty="0" err="1"/>
              <a:t>CardHolderName</a:t>
            </a:r>
            <a:r>
              <a:rPr lang="en-GB" sz="1400" dirty="0"/>
              <a:t>",</a:t>
            </a:r>
          </a:p>
          <a:p>
            <a:r>
              <a:rPr lang="en-GB" sz="1400" dirty="0"/>
              <a:t>                                     </a:t>
            </a:r>
            <a:r>
              <a:rPr lang="en-GB" sz="1400" dirty="0" err="1"/>
              <a:t>primaryAccountSuffix</a:t>
            </a:r>
            <a:r>
              <a:rPr lang="en-GB" sz="1400" dirty="0"/>
              <a:t>: "</a:t>
            </a:r>
            <a:r>
              <a:rPr lang="en-GB" sz="1400" dirty="0" err="1"/>
              <a:t>CardPrimaryAccountSuffix</a:t>
            </a:r>
            <a:r>
              <a:rPr lang="en-GB" sz="1400" dirty="0"/>
              <a:t>",</a:t>
            </a:r>
          </a:p>
          <a:p>
            <a:r>
              <a:rPr lang="en-GB" sz="1400" b="1" dirty="0"/>
              <a:t>                                     </a:t>
            </a:r>
            <a:r>
              <a:rPr lang="en-GB" sz="1400" b="1" dirty="0" err="1"/>
              <a:t>primaryAccountIdentifier</a:t>
            </a:r>
            <a:r>
              <a:rPr lang="en-GB" sz="1400" b="1" dirty="0"/>
              <a:t>: nil, </a:t>
            </a:r>
          </a:p>
          <a:p>
            <a:r>
              <a:rPr lang="en-GB" sz="1400" b="1" dirty="0"/>
              <a:t>                                     </a:t>
            </a:r>
            <a:r>
              <a:rPr lang="en-GB" sz="1400" b="1" dirty="0" err="1"/>
              <a:t>cardID</a:t>
            </a:r>
            <a:r>
              <a:rPr lang="en-GB" sz="1400" b="1" dirty="0"/>
              <a:t>: "</a:t>
            </a:r>
            <a:r>
              <a:rPr lang="en-GB" sz="1400" b="1" dirty="0" err="1"/>
              <a:t>cardID</a:t>
            </a:r>
            <a:r>
              <a:rPr lang="en-GB" sz="1400" b="1" dirty="0"/>
              <a:t>",</a:t>
            </a:r>
          </a:p>
          <a:p>
            <a:r>
              <a:rPr lang="en-GB" sz="1400" dirty="0"/>
              <a:t>                                     delegate: self,</a:t>
            </a:r>
          </a:p>
          <a:p>
            <a:r>
              <a:rPr lang="en-GB" sz="1400" dirty="0"/>
              <a:t>                                     sender: self)</a:t>
            </a:r>
          </a:p>
        </p:txBody>
      </p:sp>
    </p:spTree>
    <p:extLst>
      <p:ext uri="{BB962C8B-B14F-4D97-AF65-F5344CB8AC3E}">
        <p14:creationId xmlns:p14="http://schemas.microsoft.com/office/powerpoint/2010/main" val="21825323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A793F5C-9E48-41CB-BAA8-7880330B1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dirty="0">
                <a:solidFill>
                  <a:schemeClr val="accent5"/>
                </a:solidFill>
              </a:rPr>
              <a:t>Release Notes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B8B79EA-27B3-4F54-873E-062D1EF77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D2D69-70A4-467A-847D-80D7D8680C24}" type="slidenum">
              <a:rPr lang="fr-FR" smtClean="0"/>
              <a:t>3</a:t>
            </a:fld>
            <a:endParaRPr lang="fr-FR"/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DEA9FF00-7CCF-7D43-B003-5EE2609AF0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63" y="1098910"/>
            <a:ext cx="10802177" cy="5043473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The </a:t>
            </a:r>
            <a:r>
              <a:rPr lang="en-GB" sz="1800" b="1" dirty="0" err="1"/>
              <a:t>SMIAPButtonManagerDelegate</a:t>
            </a:r>
            <a:r>
              <a:rPr lang="en-GB" sz="1800" dirty="0"/>
              <a:t> protocol has been updated. </a:t>
            </a:r>
          </a:p>
          <a:p>
            <a:pPr marL="604838" lvl="1" indent="-342900"/>
            <a:r>
              <a:rPr lang="en-GB" sz="1600" dirty="0"/>
              <a:t>The method </a:t>
            </a:r>
            <a:r>
              <a:rPr lang="en-GB" sz="1600" b="1" dirty="0" err="1"/>
              <a:t>didFinishWithError</a:t>
            </a:r>
            <a:r>
              <a:rPr lang="en-GB" sz="1600" dirty="0"/>
              <a:t> </a:t>
            </a:r>
            <a:r>
              <a:rPr lang="en-GB" sz="1600" dirty="0" err="1"/>
              <a:t>remais</a:t>
            </a:r>
            <a:r>
              <a:rPr lang="en-GB" sz="1600" dirty="0"/>
              <a:t> the same;</a:t>
            </a:r>
          </a:p>
          <a:p>
            <a:pPr marL="604838" lvl="1" indent="-342900"/>
            <a:r>
              <a:rPr lang="en-GB" sz="1600" dirty="0"/>
              <a:t>The method</a:t>
            </a:r>
            <a:r>
              <a:rPr lang="en-GB" sz="1600" b="1" dirty="0"/>
              <a:t> </a:t>
            </a:r>
            <a:r>
              <a:rPr lang="en-GB" sz="1600" b="1" dirty="0" err="1"/>
              <a:t>didFinishWithSuccess</a:t>
            </a:r>
            <a:r>
              <a:rPr lang="en-GB" sz="1600" b="1" dirty="0"/>
              <a:t> </a:t>
            </a:r>
            <a:r>
              <a:rPr lang="en-GB" sz="1600" dirty="0"/>
              <a:t>has now a </a:t>
            </a:r>
            <a:r>
              <a:rPr lang="en-GB" sz="1600" b="1" dirty="0" err="1"/>
              <a:t>PKPaymentPass</a:t>
            </a:r>
            <a:r>
              <a:rPr lang="en-GB" sz="1600" b="1" dirty="0"/>
              <a:t> </a:t>
            </a:r>
            <a:r>
              <a:rPr lang="en-GB" sz="1600" dirty="0"/>
              <a:t>parameter;</a:t>
            </a:r>
          </a:p>
          <a:p>
            <a:pPr lvl="1" indent="0">
              <a:buNone/>
            </a:pPr>
            <a:endParaRPr lang="en-GB" sz="1600" dirty="0"/>
          </a:p>
          <a:p>
            <a:pPr lvl="1"/>
            <a:r>
              <a:rPr lang="en-GB" dirty="0"/>
              <a:t>Check the example below how to implement the </a:t>
            </a:r>
            <a:r>
              <a:rPr lang="en-GB" b="1" dirty="0" err="1"/>
              <a:t>SMIAPButtonManagerDelegate</a:t>
            </a:r>
            <a:r>
              <a:rPr lang="en-GB" dirty="0"/>
              <a:t>:</a:t>
            </a:r>
          </a:p>
          <a:p>
            <a:r>
              <a:rPr lang="en-GB" sz="1400" dirty="0"/>
              <a:t>	extension </a:t>
            </a:r>
            <a:r>
              <a:rPr lang="en-GB" sz="1400" dirty="0" err="1"/>
              <a:t>ViewController</a:t>
            </a:r>
            <a:r>
              <a:rPr lang="en-GB" sz="1400" dirty="0"/>
              <a:t>: </a:t>
            </a:r>
            <a:r>
              <a:rPr lang="en-GB" sz="1400" dirty="0" err="1"/>
              <a:t>SMIAPButtonManagerDelegate</a:t>
            </a:r>
            <a:r>
              <a:rPr lang="en-GB" sz="1400" dirty="0"/>
              <a:t>{</a:t>
            </a:r>
          </a:p>
          <a:p>
            <a:r>
              <a:rPr lang="en-GB" sz="1400" dirty="0"/>
              <a:t>		</a:t>
            </a:r>
            <a:r>
              <a:rPr lang="en-GB" sz="1400" dirty="0" err="1"/>
              <a:t>func</a:t>
            </a:r>
            <a:r>
              <a:rPr lang="en-GB" sz="1400" dirty="0"/>
              <a:t> </a:t>
            </a:r>
            <a:r>
              <a:rPr lang="en-GB" sz="1400" dirty="0" err="1"/>
              <a:t>didFinishWithError</a:t>
            </a:r>
            <a:r>
              <a:rPr lang="en-GB" sz="1400" dirty="0"/>
              <a:t>(_ error: Error) {</a:t>
            </a:r>
          </a:p>
          <a:p>
            <a:r>
              <a:rPr lang="en-GB" sz="1400" dirty="0"/>
              <a:t>	        	        let </a:t>
            </a:r>
            <a:r>
              <a:rPr lang="en-GB" sz="1400" dirty="0" err="1"/>
              <a:t>myError:NSError</a:t>
            </a:r>
            <a:r>
              <a:rPr lang="en-GB" sz="1400" dirty="0"/>
              <a:t> = error as </a:t>
            </a:r>
            <a:r>
              <a:rPr lang="en-GB" sz="1400" dirty="0" err="1"/>
              <a:t>NSError</a:t>
            </a:r>
            <a:endParaRPr lang="en-GB" sz="1400" dirty="0"/>
          </a:p>
          <a:p>
            <a:r>
              <a:rPr lang="en-GB" sz="1400" dirty="0"/>
              <a:t>		        print(”Error description: \(</a:t>
            </a:r>
            <a:r>
              <a:rPr lang="en-GB" sz="1400" dirty="0" err="1"/>
              <a:t>myError.localizedDescription</a:t>
            </a:r>
            <a:r>
              <a:rPr lang="en-GB" sz="1400" dirty="0"/>
              <a:t>)")</a:t>
            </a:r>
          </a:p>
          <a:p>
            <a:r>
              <a:rPr lang="en-GB" sz="1400" dirty="0"/>
              <a:t>		        print(" Error code : \(</a:t>
            </a:r>
            <a:r>
              <a:rPr lang="en-GB" sz="1400" dirty="0" err="1"/>
              <a:t>myError.code</a:t>
            </a:r>
            <a:r>
              <a:rPr lang="en-GB" sz="1400" dirty="0"/>
              <a:t>)")</a:t>
            </a:r>
          </a:p>
          <a:p>
            <a:r>
              <a:rPr lang="en-GB" sz="1400" dirty="0"/>
              <a:t>    		}</a:t>
            </a:r>
          </a:p>
          <a:p>
            <a:r>
              <a:rPr lang="en-GB" sz="1400" dirty="0"/>
              <a:t>    		</a:t>
            </a:r>
            <a:r>
              <a:rPr lang="en-GB" sz="1400" dirty="0" err="1"/>
              <a:t>func</a:t>
            </a:r>
            <a:r>
              <a:rPr lang="en-GB" sz="1400" dirty="0"/>
              <a:t> </a:t>
            </a:r>
            <a:r>
              <a:rPr lang="en-GB" sz="1400" dirty="0" err="1"/>
              <a:t>didFinish</a:t>
            </a:r>
            <a:r>
              <a:rPr lang="en-GB" sz="1400" dirty="0"/>
              <a:t>(</a:t>
            </a:r>
            <a:r>
              <a:rPr lang="en-GB" sz="1400" dirty="0" err="1"/>
              <a:t>withSuccess</a:t>
            </a:r>
            <a:r>
              <a:rPr lang="en-GB" sz="1400" dirty="0"/>
              <a:t> pass: </a:t>
            </a:r>
            <a:r>
              <a:rPr lang="en-GB" sz="1400" dirty="0" err="1"/>
              <a:t>PKPaymentPass</a:t>
            </a:r>
            <a:r>
              <a:rPr lang="en-GB" sz="1400" dirty="0"/>
              <a:t>) {</a:t>
            </a:r>
          </a:p>
          <a:p>
            <a:r>
              <a:rPr lang="en-GB" sz="1400" dirty="0"/>
              <a:t>		        print("Pass state: \(</a:t>
            </a:r>
            <a:r>
              <a:rPr lang="en-GB" sz="1400" dirty="0" err="1"/>
              <a:t>pass.activationState</a:t>
            </a:r>
            <a:r>
              <a:rPr lang="en-GB" sz="1400" dirty="0"/>
              <a:t>)")</a:t>
            </a:r>
          </a:p>
          <a:p>
            <a:r>
              <a:rPr lang="en-GB" sz="1400" dirty="0"/>
              <a:t>    		}</a:t>
            </a:r>
          </a:p>
          <a:p>
            <a:r>
              <a:rPr lang="en-GB" sz="1400" dirty="0"/>
              <a:t>	}</a:t>
            </a:r>
          </a:p>
        </p:txBody>
      </p:sp>
    </p:spTree>
    <p:extLst>
      <p:ext uri="{BB962C8B-B14F-4D97-AF65-F5344CB8AC3E}">
        <p14:creationId xmlns:p14="http://schemas.microsoft.com/office/powerpoint/2010/main" val="26009376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A793F5C-9E48-41CB-BAA8-7880330B1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dirty="0">
                <a:solidFill>
                  <a:schemeClr val="accent5"/>
                </a:solidFill>
              </a:rPr>
              <a:t>Release Notes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B8B79EA-27B3-4F54-873E-062D1EF77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D2D69-70A4-467A-847D-80D7D8680C24}" type="slidenum">
              <a:rPr lang="fr-FR" smtClean="0"/>
              <a:t>4</a:t>
            </a:fld>
            <a:endParaRPr lang="fr-FR"/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DEA9FF00-7CCF-7D43-B003-5EE2609AF0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863" y="1098910"/>
            <a:ext cx="10802177" cy="5043473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The </a:t>
            </a:r>
            <a:r>
              <a:rPr lang="en-GB" sz="1800" b="1" dirty="0" err="1"/>
              <a:t>setUserID</a:t>
            </a:r>
            <a:r>
              <a:rPr lang="en-GB" sz="1800" b="1" dirty="0"/>
              <a:t> </a:t>
            </a:r>
            <a:r>
              <a:rPr lang="en-GB" sz="1800" dirty="0"/>
              <a:t>method was removed;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More logs was added to cover all the SDK workflow</a:t>
            </a:r>
          </a:p>
          <a:p>
            <a:pPr lvl="1" indent="0">
              <a:buNone/>
            </a:pPr>
            <a:endParaRPr lang="en-GB" sz="1600" dirty="0"/>
          </a:p>
          <a:p>
            <a:pPr lvl="1"/>
            <a:r>
              <a:rPr lang="en-GB" dirty="0"/>
              <a:t>The errors code has been updated</a:t>
            </a:r>
          </a:p>
          <a:p>
            <a:pPr lvl="2"/>
            <a:r>
              <a:rPr lang="en-GB" dirty="0"/>
              <a:t>    </a:t>
            </a:r>
            <a:r>
              <a:rPr lang="en-GB" dirty="0" err="1"/>
              <a:t>SMIAPAddPaymentPassErrorUnsupported</a:t>
            </a:r>
            <a:r>
              <a:rPr lang="en-GB" dirty="0"/>
              <a:t> =&gt;  1;</a:t>
            </a:r>
          </a:p>
          <a:p>
            <a:pPr lvl="2"/>
            <a:r>
              <a:rPr lang="en-GB" dirty="0"/>
              <a:t>    </a:t>
            </a:r>
            <a:r>
              <a:rPr lang="en-GB" dirty="0" err="1"/>
              <a:t>SMIAPAddPaymentPassErrorUserCancelled</a:t>
            </a:r>
            <a:r>
              <a:rPr lang="en-GB" dirty="0"/>
              <a:t> =&gt; 2;</a:t>
            </a:r>
          </a:p>
          <a:p>
            <a:pPr lvl="2"/>
            <a:r>
              <a:rPr lang="en-GB" dirty="0"/>
              <a:t>    </a:t>
            </a:r>
            <a:r>
              <a:rPr lang="en-GB" dirty="0" err="1"/>
              <a:t>SMIAPAddPaymentPassErrorSystemCancelled</a:t>
            </a:r>
            <a:r>
              <a:rPr lang="en-GB" dirty="0"/>
              <a:t> =&gt; 3;</a:t>
            </a:r>
          </a:p>
          <a:p>
            <a:pPr lvl="2"/>
            <a:r>
              <a:rPr lang="en-GB" dirty="0"/>
              <a:t>    </a:t>
            </a:r>
            <a:r>
              <a:rPr lang="en-GB" dirty="0" err="1"/>
              <a:t>SMIAPErrorCodeUnknwonError</a:t>
            </a:r>
            <a:r>
              <a:rPr lang="en-GB" dirty="0"/>
              <a:t>  =&gt; 4;</a:t>
            </a:r>
          </a:p>
          <a:p>
            <a:pPr lvl="2"/>
            <a:r>
              <a:rPr lang="en-GB" dirty="0"/>
              <a:t>    </a:t>
            </a:r>
            <a:r>
              <a:rPr lang="en-GB" dirty="0" err="1"/>
              <a:t>SMIAPErrorCodeInvalidParameter</a:t>
            </a:r>
            <a:r>
              <a:rPr lang="en-GB" dirty="0"/>
              <a:t> =&gt; 5;</a:t>
            </a:r>
          </a:p>
          <a:p>
            <a:pPr lvl="2"/>
            <a:r>
              <a:rPr lang="en-GB" dirty="0"/>
              <a:t>    </a:t>
            </a:r>
            <a:r>
              <a:rPr lang="en-GB" dirty="0" err="1"/>
              <a:t>SMIAPErrorCodeCardNotFound</a:t>
            </a:r>
            <a:r>
              <a:rPr lang="en-GB" dirty="0"/>
              <a:t>  =&gt; 6;</a:t>
            </a:r>
          </a:p>
          <a:p>
            <a:pPr lvl="2"/>
            <a:r>
              <a:rPr lang="en-GB" dirty="0"/>
              <a:t>    </a:t>
            </a:r>
            <a:r>
              <a:rPr lang="en-GB" dirty="0" err="1"/>
              <a:t>SMIAPErrorCodeCardEnrollmentDenied</a:t>
            </a:r>
            <a:r>
              <a:rPr lang="en-GB" dirty="0"/>
              <a:t> =&gt; 7;</a:t>
            </a:r>
          </a:p>
          <a:p>
            <a:pPr lvl="2"/>
            <a:r>
              <a:rPr lang="en-GB" dirty="0"/>
              <a:t>    </a:t>
            </a:r>
            <a:r>
              <a:rPr lang="en-GB" dirty="0" err="1"/>
              <a:t>SMIAPErrorCodeInvalidToken</a:t>
            </a:r>
            <a:r>
              <a:rPr lang="en-GB" dirty="0"/>
              <a:t> =&gt; 8;</a:t>
            </a:r>
          </a:p>
          <a:p>
            <a:pPr lvl="2"/>
            <a:r>
              <a:rPr lang="en-GB" dirty="0"/>
              <a:t>    </a:t>
            </a:r>
            <a:r>
              <a:rPr lang="en-GB" dirty="0" err="1"/>
              <a:t>SMIAPErrorSecurityCheck</a:t>
            </a:r>
            <a:r>
              <a:rPr lang="en-GB" dirty="0"/>
              <a:t> =&gt; 9;</a:t>
            </a:r>
          </a:p>
          <a:p>
            <a:pPr lvl="2"/>
            <a:r>
              <a:rPr lang="en-GB" dirty="0"/>
              <a:t>    </a:t>
            </a:r>
            <a:r>
              <a:rPr lang="en-GB" dirty="0" err="1"/>
              <a:t>SMIAPErrorMissingResponseProperty</a:t>
            </a:r>
            <a:r>
              <a:rPr lang="en-GB" dirty="0"/>
              <a:t> =&gt; 10;</a:t>
            </a:r>
          </a:p>
        </p:txBody>
      </p:sp>
    </p:spTree>
    <p:extLst>
      <p:ext uri="{BB962C8B-B14F-4D97-AF65-F5344CB8AC3E}">
        <p14:creationId xmlns:p14="http://schemas.microsoft.com/office/powerpoint/2010/main" val="2332929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060D97F-4FE0-4436-B416-6ACE0AFCB9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80153" y="2503450"/>
            <a:ext cx="5029544" cy="616063"/>
          </a:xfrm>
        </p:spPr>
        <p:txBody>
          <a:bodyPr/>
          <a:lstStyle/>
          <a:p>
            <a:pPr algn="ctr"/>
            <a:r>
              <a:rPr lang="fr-FR" sz="4000" dirty="0" err="1"/>
              <a:t>Thanks</a:t>
            </a:r>
            <a:r>
              <a:rPr lang="fr-FR" sz="4000" dirty="0"/>
              <a:t>!</a:t>
            </a:r>
          </a:p>
        </p:txBody>
      </p:sp>
      <p:pic>
        <p:nvPicPr>
          <p:cNvPr id="7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9B7F0691-C593-1D49-AF72-A87BF9CF7D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820" y="3051326"/>
            <a:ext cx="1999997" cy="598038"/>
          </a:xfrm>
          <a:prstGeom prst="rect">
            <a:avLst/>
          </a:prstGeom>
        </p:spPr>
      </p:pic>
      <p:sp>
        <p:nvSpPr>
          <p:cNvPr id="8" name="Sous-titre 5">
            <a:extLst>
              <a:ext uri="{FF2B5EF4-FFF2-40B4-BE49-F238E27FC236}">
                <a16:creationId xmlns:a16="http://schemas.microsoft.com/office/drawing/2014/main" id="{805C4226-5C85-1341-88CE-EE89007678EE}"/>
              </a:ext>
            </a:extLst>
          </p:cNvPr>
          <p:cNvSpPr txBox="1">
            <a:spLocks/>
          </p:cNvSpPr>
          <p:nvPr/>
        </p:nvSpPr>
        <p:spPr>
          <a:xfrm>
            <a:off x="4427039" y="4033913"/>
            <a:ext cx="1135771" cy="31215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4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/>
              <a:t>21/10/2021</a:t>
            </a:r>
          </a:p>
          <a:p>
            <a:pPr algn="ctr"/>
            <a:endParaRPr lang="fr-FR"/>
          </a:p>
          <a:p>
            <a:endParaRPr lang="fr-FR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6ABCBE5D-F0FE-9B49-9D1C-FEA2DF35FF3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405693214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heme/theme1.xml><?xml version="1.0" encoding="utf-8"?>
<a:theme xmlns:a="http://schemas.openxmlformats.org/drawingml/2006/main" name="Office Theme">
  <a:themeElements>
    <a:clrScheme name="Custom 17">
      <a:dk1>
        <a:srgbClr val="000000"/>
      </a:dk1>
      <a:lt1>
        <a:srgbClr val="FFFFFF"/>
      </a:lt1>
      <a:dk2>
        <a:srgbClr val="581D74"/>
      </a:dk2>
      <a:lt2>
        <a:srgbClr val="E5E5E5"/>
      </a:lt2>
      <a:accent1>
        <a:srgbClr val="333333"/>
      </a:accent1>
      <a:accent2>
        <a:srgbClr val="F0516B"/>
      </a:accent2>
      <a:accent3>
        <a:srgbClr val="60A285"/>
      </a:accent3>
      <a:accent4>
        <a:srgbClr val="F9CB00"/>
      </a:accent4>
      <a:accent5>
        <a:srgbClr val="581D74"/>
      </a:accent5>
      <a:accent6>
        <a:srgbClr val="A59BB8"/>
      </a:accent6>
      <a:hlink>
        <a:srgbClr val="581D74"/>
      </a:hlink>
      <a:folHlink>
        <a:srgbClr val="000000"/>
      </a:folHlink>
    </a:clrScheme>
    <a:fontScheme name="NATIXIS">
      <a:majorFont>
        <a:latin typeface="Roboto"/>
        <a:ea typeface=""/>
        <a:cs typeface=""/>
      </a:majorFont>
      <a:minorFont>
        <a:latin typeface="Robot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6F7B2E3B1FC624080584C298CF8E420" ma:contentTypeVersion="11" ma:contentTypeDescription="Create a new document." ma:contentTypeScope="" ma:versionID="00685adfa3609680013a0b84d0b433bd">
  <xsd:schema xmlns:xsd="http://www.w3.org/2001/XMLSchema" xmlns:xs="http://www.w3.org/2001/XMLSchema" xmlns:p="http://schemas.microsoft.com/office/2006/metadata/properties" xmlns:ns2="1ea4595d-767d-4ef5-bf5d-6e347fda4838" targetNamespace="http://schemas.microsoft.com/office/2006/metadata/properties" ma:root="true" ma:fieldsID="2786628ca34a7a6e85e6ee6ff387e059" ns2:_="">
    <xsd:import namespace="1ea4595d-767d-4ef5-bf5d-6e347fda48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a4595d-767d-4ef5-bf5d-6e347fda483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haredContentType xmlns="Microsoft.SharePoint.Taxonomy.ContentTypeSync" SourceId="c52eb4dc-0ef3-4aa8-8e03-025dbf6c8637" ContentTypeId="0x0101" PreviousValue="false"/>
</file>

<file path=customXml/itemProps1.xml><?xml version="1.0" encoding="utf-8"?>
<ds:datastoreItem xmlns:ds="http://schemas.openxmlformats.org/officeDocument/2006/customXml" ds:itemID="{4797F08F-A472-4167-B43D-2510BDBA30A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ea4595d-767d-4ef5-bf5d-6e347fda483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82BF753-D6AD-4C3A-B61D-E3903123B8C1}">
  <ds:schemaRefs>
    <ds:schemaRef ds:uri="http://schemas.microsoft.com/office/2006/documentManagement/types"/>
    <ds:schemaRef ds:uri="http://www.w3.org/XML/1998/namespace"/>
    <ds:schemaRef ds:uri="402bd0e2-1d78-4f7d-9dde-91cd55d66e87"/>
    <ds:schemaRef ds:uri="http://schemas.microsoft.com/office/2006/metadata/properties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C4225A1E-2489-4756-A8A5-442ABE5F44AD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A142B8AF-A74D-4B24-BB88-4217967B1419}">
  <ds:schemaRefs>
    <ds:schemaRef ds:uri="Microsoft.SharePoint.Taxonomy.ContentTypeSyn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13113</TotalTime>
  <Words>545</Words>
  <Application>Microsoft Macintosh PowerPoint</Application>
  <PresentationFormat>Widescreen</PresentationFormat>
  <Paragraphs>57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Roboto</vt:lpstr>
      <vt:lpstr>Roboto Light</vt:lpstr>
      <vt:lpstr>Office Theme</vt:lpstr>
      <vt:lpstr>In-App Provisioning SDK v1.1</vt:lpstr>
      <vt:lpstr>Release Notes</vt:lpstr>
      <vt:lpstr>Release Notes</vt:lpstr>
      <vt:lpstr>Release Notes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Cloud Migration</dc:title>
  <dc:creator>guillaume patris</dc:creator>
  <cp:lastModifiedBy>Silva Jefferson (EXT)</cp:lastModifiedBy>
  <cp:revision>236</cp:revision>
  <dcterms:created xsi:type="dcterms:W3CDTF">2020-07-09T08:10:27Z</dcterms:created>
  <dcterms:modified xsi:type="dcterms:W3CDTF">2021-10-21T17:03:18Z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0x010100B6F7B2E3B1FC624080584C298CF8E420</vt:lpwstr>
  </property>
</Properties>
</file>