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h3x7pCwUOHbg3VZjaW9eVmtxx7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E69AE70-C98F-4571-BD42-4A805139FF3C}">
  <a:tblStyle styleId="{FE69AE70-C98F-4571-BD42-4A805139FF3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AEE"/>
          </a:solidFill>
        </a:fill>
      </a:tcStyle>
    </a:wholeTbl>
    <a:band1H>
      <a:tcTxStyle/>
      <a:tcStyle>
        <a:fill>
          <a:solidFill>
            <a:srgbClr val="CFD3DC"/>
          </a:solidFill>
        </a:fill>
      </a:tcStyle>
    </a:band1H>
    <a:band2H>
      <a:tcTxStyle/>
    </a:band2H>
    <a:band1V>
      <a:tcTxStyle/>
      <a:tcStyle>
        <a:fill>
          <a:solidFill>
            <a:srgbClr val="CFD3DC"/>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01CDA413-2561-4A71-908E-EA9C25F536AF}"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2" showMasterSp="0">
  <p:cSld name="Couverture 2">
    <p:spTree>
      <p:nvGrpSpPr>
        <p:cNvPr id="17" name="Shape 17"/>
        <p:cNvGrpSpPr/>
        <p:nvPr/>
      </p:nvGrpSpPr>
      <p:grpSpPr>
        <a:xfrm>
          <a:off x="0" y="0"/>
          <a:ext cx="0" cy="0"/>
          <a:chOff x="0" y="0"/>
          <a:chExt cx="0" cy="0"/>
        </a:xfrm>
      </p:grpSpPr>
      <p:sp>
        <p:nvSpPr>
          <p:cNvPr id="18" name="Google Shape;18;p17"/>
          <p:cNvSpPr txBox="1"/>
          <p:nvPr>
            <p:ph type="ctrTitle"/>
          </p:nvPr>
        </p:nvSpPr>
        <p:spPr>
          <a:xfrm>
            <a:off x="2970001" y="1625401"/>
            <a:ext cx="3772545" cy="818686"/>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Clr>
                <a:schemeClr val="dk2"/>
              </a:buClr>
              <a:buSzPts val="2800"/>
              <a:buFont typeface="Arial"/>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7"/>
          <p:cNvSpPr txBox="1"/>
          <p:nvPr>
            <p:ph idx="1" type="subTitle"/>
          </p:nvPr>
        </p:nvSpPr>
        <p:spPr>
          <a:xfrm>
            <a:off x="2970001" y="3564305"/>
            <a:ext cx="3083858" cy="40011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2"/>
              </a:buClr>
              <a:buSzPts val="1300"/>
              <a:buNone/>
              <a:defRPr b="0" sz="1300">
                <a:solidFill>
                  <a:schemeClr val="lt2"/>
                </a:solidFill>
              </a:defRPr>
            </a:lvl1pPr>
            <a:lvl2pPr lvl="1" algn="ctr">
              <a:lnSpc>
                <a:spcPct val="100000"/>
              </a:lnSpc>
              <a:spcBef>
                <a:spcPts val="1000"/>
              </a:spcBef>
              <a:spcAft>
                <a:spcPts val="0"/>
              </a:spcAft>
              <a:buSzPts val="1500"/>
              <a:buNone/>
              <a:defRPr sz="1500"/>
            </a:lvl2pPr>
            <a:lvl3pPr lvl="2" algn="ctr">
              <a:lnSpc>
                <a:spcPct val="100000"/>
              </a:lnSpc>
              <a:spcBef>
                <a:spcPts val="1000"/>
              </a:spcBef>
              <a:spcAft>
                <a:spcPts val="0"/>
              </a:spcAft>
              <a:buSzPts val="1351"/>
              <a:buNone/>
              <a:defRPr sz="1351"/>
            </a:lvl3pPr>
            <a:lvl4pPr lvl="3" algn="ctr">
              <a:lnSpc>
                <a:spcPct val="100000"/>
              </a:lnSpc>
              <a:spcBef>
                <a:spcPts val="600"/>
              </a:spcBef>
              <a:spcAft>
                <a:spcPts val="0"/>
              </a:spcAft>
              <a:buSzPts val="960"/>
              <a:buNone/>
              <a:defRPr sz="1200"/>
            </a:lvl4pPr>
            <a:lvl5pPr lvl="4" algn="ctr">
              <a:lnSpc>
                <a:spcPct val="100000"/>
              </a:lnSpc>
              <a:spcBef>
                <a:spcPts val="600"/>
              </a:spcBef>
              <a:spcAft>
                <a:spcPts val="0"/>
              </a:spcAft>
              <a:buSzPts val="960"/>
              <a:buNone/>
              <a:defRPr sz="1200"/>
            </a:lvl5pPr>
            <a:lvl6pPr lvl="5" algn="ctr">
              <a:lnSpc>
                <a:spcPct val="100000"/>
              </a:lnSpc>
              <a:spcBef>
                <a:spcPts val="600"/>
              </a:spcBef>
              <a:spcAft>
                <a:spcPts val="0"/>
              </a:spcAft>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20" name="Google Shape;20;p17"/>
          <p:cNvPicPr preferRelativeResize="0"/>
          <p:nvPr/>
        </p:nvPicPr>
        <p:blipFill rotWithShape="1">
          <a:blip r:embed="rId2">
            <a:alphaModFix/>
          </a:blip>
          <a:srcRect b="0" l="0" r="0" t="0"/>
          <a:stretch/>
        </p:blipFill>
        <p:spPr>
          <a:xfrm>
            <a:off x="2867092" y="288954"/>
            <a:ext cx="1764000" cy="454913"/>
          </a:xfrm>
          <a:prstGeom prst="rect">
            <a:avLst/>
          </a:prstGeom>
          <a:noFill/>
          <a:ln>
            <a:noFill/>
          </a:ln>
        </p:spPr>
      </p:pic>
      <p:sp>
        <p:nvSpPr>
          <p:cNvPr id="21" name="Google Shape;21;p17"/>
          <p:cNvSpPr txBox="1"/>
          <p:nvPr>
            <p:ph idx="2" type="body"/>
          </p:nvPr>
        </p:nvSpPr>
        <p:spPr>
          <a:xfrm>
            <a:off x="7136358" y="4737567"/>
            <a:ext cx="1726825" cy="138499"/>
          </a:xfrm>
          <a:prstGeom prst="rect">
            <a:avLst/>
          </a:prstGeom>
          <a:noFill/>
          <a:ln>
            <a:noFill/>
          </a:ln>
        </p:spPr>
        <p:txBody>
          <a:bodyPr anchorCtr="0" anchor="t" bIns="0" lIns="0" spcFirstLastPara="1" rIns="0" wrap="square" tIns="0">
            <a:spAutoFit/>
          </a:bodyPr>
          <a:lstStyle>
            <a:lvl1pPr indent="-228600" lvl="0" marL="457200" algn="r">
              <a:lnSpc>
                <a:spcPct val="100000"/>
              </a:lnSpc>
              <a:spcBef>
                <a:spcPts val="1200"/>
              </a:spcBef>
              <a:spcAft>
                <a:spcPts val="0"/>
              </a:spcAft>
              <a:buClr>
                <a:srgbClr val="7F7F7F"/>
              </a:buClr>
              <a:buSzPts val="900"/>
              <a:buNone/>
              <a:defRPr sz="900" cap="none">
                <a:solidFill>
                  <a:srgbClr val="7F7F7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22" name="Google Shape;22;p17"/>
          <p:cNvPicPr preferRelativeResize="0"/>
          <p:nvPr/>
        </p:nvPicPr>
        <p:blipFill rotWithShape="1">
          <a:blip r:embed="rId3">
            <a:alphaModFix/>
          </a:blip>
          <a:srcRect b="0" l="0" r="0" t="0"/>
          <a:stretch/>
        </p:blipFill>
        <p:spPr>
          <a:xfrm rot="-1305064">
            <a:off x="-459677" y="1567878"/>
            <a:ext cx="3835157" cy="2005922"/>
          </a:xfrm>
          <a:prstGeom prst="rect">
            <a:avLst/>
          </a:prstGeom>
          <a:noFill/>
          <a:ln>
            <a:noFill/>
          </a:ln>
        </p:spPr>
      </p:pic>
      <p:pic>
        <p:nvPicPr>
          <p:cNvPr id="23" name="Google Shape;23;p17"/>
          <p:cNvPicPr preferRelativeResize="0"/>
          <p:nvPr/>
        </p:nvPicPr>
        <p:blipFill rotWithShape="1">
          <a:blip r:embed="rId4">
            <a:alphaModFix/>
          </a:blip>
          <a:srcRect b="0" l="0" r="0" t="0"/>
          <a:stretch/>
        </p:blipFill>
        <p:spPr>
          <a:xfrm>
            <a:off x="2944371" y="4730683"/>
            <a:ext cx="1058400" cy="151948"/>
          </a:xfrm>
          <a:prstGeom prst="rect">
            <a:avLst/>
          </a:prstGeom>
          <a:noFill/>
          <a:ln>
            <a:noFill/>
          </a:ln>
        </p:spPr>
      </p:pic>
    </p:spTree>
  </p:cSld>
  <p:clrMapOvr>
    <a:masterClrMapping/>
  </p:clrMapOvr>
  <p:extLst>
    <p:ext uri="{DCECCB84-F9BA-43D5-87BE-67443E8EF086}">
      <p15:sldGuideLst>
        <p15:guide id="1" orient="horz" pos="108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verture de chapitre">
  <p:cSld name="Ouverture de chapitre">
    <p:spTree>
      <p:nvGrpSpPr>
        <p:cNvPr id="84" name="Shape 84"/>
        <p:cNvGrpSpPr/>
        <p:nvPr/>
      </p:nvGrpSpPr>
      <p:grpSpPr>
        <a:xfrm>
          <a:off x="0" y="0"/>
          <a:ext cx="0" cy="0"/>
          <a:chOff x="0" y="0"/>
          <a:chExt cx="0" cy="0"/>
        </a:xfrm>
      </p:grpSpPr>
      <p:sp>
        <p:nvSpPr>
          <p:cNvPr id="85" name="Google Shape;85;p26"/>
          <p:cNvSpPr/>
          <p:nvPr/>
        </p:nvSpPr>
        <p:spPr>
          <a:xfrm>
            <a:off x="851647" y="221878"/>
            <a:ext cx="152400" cy="6320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26"/>
          <p:cNvSpPr/>
          <p:nvPr/>
        </p:nvSpPr>
        <p:spPr>
          <a:xfrm>
            <a:off x="324005" y="456508"/>
            <a:ext cx="2588129" cy="2126362"/>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7" name="Google Shape;87;p26"/>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6"/>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89" name="Google Shape;89;p26"/>
          <p:cNvSpPr txBox="1"/>
          <p:nvPr>
            <p:ph idx="1" type="body"/>
          </p:nvPr>
        </p:nvSpPr>
        <p:spPr>
          <a:xfrm>
            <a:off x="2970000" y="3204903"/>
            <a:ext cx="4841262" cy="304699"/>
          </a:xfrm>
          <a:prstGeom prst="rect">
            <a:avLst/>
          </a:prstGeom>
          <a:noFill/>
          <a:ln>
            <a:noFill/>
          </a:ln>
        </p:spPr>
        <p:txBody>
          <a:bodyPr anchorCtr="0" anchor="t" bIns="0" lIns="0" spcFirstLastPara="1" rIns="0" wrap="square" tIns="0">
            <a:spAutoFit/>
          </a:bodyPr>
          <a:lstStyle>
            <a:lvl1pPr indent="-228600" lvl="0" marL="457200" algn="l">
              <a:lnSpc>
                <a:spcPct val="110000"/>
              </a:lnSpc>
              <a:spcBef>
                <a:spcPts val="0"/>
              </a:spcBef>
              <a:spcAft>
                <a:spcPts val="0"/>
              </a:spcAft>
              <a:buClr>
                <a:schemeClr val="accent1"/>
              </a:buClr>
              <a:buSzPts val="1800"/>
              <a:buNone/>
              <a:defRPr b="0" sz="1800" cap="none">
                <a:solidFill>
                  <a:schemeClr val="accent1"/>
                </a:solidFill>
              </a:defRPr>
            </a:lvl1pPr>
            <a:lvl2pPr indent="-317500" lvl="1" marL="914400" algn="l">
              <a:lnSpc>
                <a:spcPct val="120000"/>
              </a:lnSpc>
              <a:spcBef>
                <a:spcPts val="1000"/>
              </a:spcBef>
              <a:spcAft>
                <a:spcPts val="0"/>
              </a:spcAft>
              <a:buSzPts val="1400"/>
              <a:buChar char="▶"/>
              <a:defRPr b="0" sz="1400"/>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0" name="Google Shape;90;p26"/>
          <p:cNvSpPr txBox="1"/>
          <p:nvPr>
            <p:ph idx="2" type="body"/>
          </p:nvPr>
        </p:nvSpPr>
        <p:spPr>
          <a:xfrm>
            <a:off x="1657277" y="760907"/>
            <a:ext cx="855114" cy="1415772"/>
          </a:xfrm>
          <a:prstGeom prst="rect">
            <a:avLst/>
          </a:prstGeom>
          <a:noFill/>
          <a:ln>
            <a:noFill/>
          </a:ln>
        </p:spPr>
        <p:txBody>
          <a:bodyPr anchorCtr="0" anchor="t" bIns="0" lIns="0" spcFirstLastPara="1" rIns="0" wrap="square" tIns="0">
            <a:spAutoFit/>
          </a:bodyPr>
          <a:lstStyle>
            <a:lvl1pPr indent="-228600" lvl="0" marL="457200" algn="r">
              <a:lnSpc>
                <a:spcPct val="100000"/>
              </a:lnSpc>
              <a:spcBef>
                <a:spcPts val="1200"/>
              </a:spcBef>
              <a:spcAft>
                <a:spcPts val="0"/>
              </a:spcAft>
              <a:buClr>
                <a:schemeClr val="lt1"/>
              </a:buClr>
              <a:buSzPts val="9200"/>
              <a:buNone/>
              <a:defRPr b="1" sz="9200" cap="none">
                <a:solidFill>
                  <a:schemeClr val="lt1"/>
                </a:solidFill>
              </a:defRPr>
            </a:lvl1pPr>
            <a:lvl2pPr indent="-406400" lvl="1" marL="914400" algn="l">
              <a:lnSpc>
                <a:spcPct val="100000"/>
              </a:lnSpc>
              <a:spcBef>
                <a:spcPts val="1000"/>
              </a:spcBef>
              <a:spcAft>
                <a:spcPts val="0"/>
              </a:spcAft>
              <a:buSzPts val="2800"/>
              <a:buChar char="▶"/>
              <a:defRPr sz="2800"/>
            </a:lvl2pPr>
            <a:lvl3pPr indent="-406400" lvl="2" marL="1371600" algn="l">
              <a:lnSpc>
                <a:spcPct val="100000"/>
              </a:lnSpc>
              <a:spcBef>
                <a:spcPts val="1000"/>
              </a:spcBef>
              <a:spcAft>
                <a:spcPts val="0"/>
              </a:spcAft>
              <a:buSzPts val="2800"/>
              <a:buChar char="●"/>
              <a:defRPr sz="2800"/>
            </a:lvl3pPr>
            <a:lvl4pPr indent="-370839" lvl="3" marL="1828800" algn="l">
              <a:lnSpc>
                <a:spcPct val="100000"/>
              </a:lnSpc>
              <a:spcBef>
                <a:spcPts val="600"/>
              </a:spcBef>
              <a:spcAft>
                <a:spcPts val="0"/>
              </a:spcAft>
              <a:buSzPts val="2240"/>
              <a:buChar char="▶"/>
              <a:defRPr sz="2800"/>
            </a:lvl4pPr>
            <a:lvl5pPr indent="-370839" lvl="4" marL="2286000" algn="l">
              <a:lnSpc>
                <a:spcPct val="100000"/>
              </a:lnSpc>
              <a:spcBef>
                <a:spcPts val="600"/>
              </a:spcBef>
              <a:spcAft>
                <a:spcPts val="0"/>
              </a:spcAft>
              <a:buSzPts val="2240"/>
              <a:buChar char="•"/>
              <a:defRPr sz="2800"/>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1" name="Google Shape;91;p26"/>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2" name="Google Shape;92;p26"/>
          <p:cNvSpPr txBox="1"/>
          <p:nvPr>
            <p:ph type="title"/>
          </p:nvPr>
        </p:nvSpPr>
        <p:spPr>
          <a:xfrm>
            <a:off x="2970000" y="953791"/>
            <a:ext cx="4212443" cy="877163"/>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Clr>
                <a:schemeClr val="dk2"/>
              </a:buClr>
              <a:buSzPts val="3000"/>
              <a:buFont typeface="Arial"/>
              <a:buNone/>
              <a:defRPr b="0" sz="3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26"/>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2 colonnes">
  <p:cSld name="Contenu 2 colonnes">
    <p:spTree>
      <p:nvGrpSpPr>
        <p:cNvPr id="94" name="Shape 94"/>
        <p:cNvGrpSpPr/>
        <p:nvPr/>
      </p:nvGrpSpPr>
      <p:grpSpPr>
        <a:xfrm>
          <a:off x="0" y="0"/>
          <a:ext cx="0" cy="0"/>
          <a:chOff x="0" y="0"/>
          <a:chExt cx="0" cy="0"/>
        </a:xfrm>
      </p:grpSpPr>
      <p:sp>
        <p:nvSpPr>
          <p:cNvPr id="95" name="Google Shape;95;p27"/>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7"/>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7"/>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98" name="Google Shape;98;p27"/>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99" name="Google Shape;99;p27"/>
          <p:cNvSpPr txBox="1"/>
          <p:nvPr>
            <p:ph idx="1" type="body"/>
          </p:nvPr>
        </p:nvSpPr>
        <p:spPr>
          <a:xfrm>
            <a:off x="1079501" y="974702"/>
            <a:ext cx="7262599" cy="53137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0" name="Google Shape;100;p27"/>
          <p:cNvSpPr txBox="1"/>
          <p:nvPr>
            <p:ph idx="2" type="body"/>
          </p:nvPr>
        </p:nvSpPr>
        <p:spPr>
          <a:xfrm>
            <a:off x="4921599" y="1872000"/>
            <a:ext cx="3420500" cy="243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1" name="Google Shape;101;p27"/>
          <p:cNvSpPr txBox="1"/>
          <p:nvPr>
            <p:ph idx="3" type="body"/>
          </p:nvPr>
        </p:nvSpPr>
        <p:spPr>
          <a:xfrm>
            <a:off x="1079500" y="1872000"/>
            <a:ext cx="3420500" cy="243505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2" name="Google Shape;102;p27"/>
          <p:cNvSpPr txBox="1"/>
          <p:nvPr>
            <p:ph idx="4"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03" name="Google Shape;103;p27"/>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ergue + Contenu ">
  <p:cSld name="Exergue + Contenu ">
    <p:spTree>
      <p:nvGrpSpPr>
        <p:cNvPr id="104" name="Shape 104"/>
        <p:cNvGrpSpPr/>
        <p:nvPr/>
      </p:nvGrpSpPr>
      <p:grpSpPr>
        <a:xfrm>
          <a:off x="0" y="0"/>
          <a:ext cx="0" cy="0"/>
          <a:chOff x="0" y="0"/>
          <a:chExt cx="0" cy="0"/>
        </a:xfrm>
      </p:grpSpPr>
      <p:sp>
        <p:nvSpPr>
          <p:cNvPr id="105" name="Google Shape;105;p28"/>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28"/>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8"/>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08" name="Google Shape;108;p28"/>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09" name="Google Shape;109;p28"/>
          <p:cNvSpPr txBox="1"/>
          <p:nvPr>
            <p:ph idx="1" type="body"/>
          </p:nvPr>
        </p:nvSpPr>
        <p:spPr>
          <a:xfrm>
            <a:off x="3672004" y="975600"/>
            <a:ext cx="5188043" cy="25968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0" name="Google Shape;110;p28"/>
          <p:cNvSpPr txBox="1"/>
          <p:nvPr>
            <p:ph idx="2" type="body"/>
          </p:nvPr>
        </p:nvSpPr>
        <p:spPr>
          <a:xfrm>
            <a:off x="1080001" y="1025138"/>
            <a:ext cx="2268820" cy="1764378"/>
          </a:xfrm>
          <a:prstGeom prst="rect">
            <a:avLst/>
          </a:prstGeom>
          <a:solidFill>
            <a:schemeClr val="accent1"/>
          </a:solidFill>
          <a:ln>
            <a:noFill/>
          </a:ln>
        </p:spPr>
        <p:txBody>
          <a:bodyPr anchorCtr="0" anchor="ctr" bIns="108000" lIns="180000" spcFirstLastPara="1" rIns="180000" wrap="square" tIns="108000">
            <a:noAutofit/>
          </a:bodyPr>
          <a:lstStyle>
            <a:lvl1pPr indent="-228600" lvl="0" marL="457200" algn="l">
              <a:lnSpc>
                <a:spcPct val="100000"/>
              </a:lnSpc>
              <a:spcBef>
                <a:spcPts val="900"/>
              </a:spcBef>
              <a:spcAft>
                <a:spcPts val="0"/>
              </a:spcAft>
              <a:buClr>
                <a:schemeClr val="lt1"/>
              </a:buClr>
              <a:buSzPts val="3200"/>
              <a:buNone/>
              <a:defRPr sz="3200">
                <a:solidFill>
                  <a:schemeClr val="lt1"/>
                </a:solidFill>
              </a:defRPr>
            </a:lvl1pPr>
            <a:lvl2pPr indent="-228600" lvl="1" marL="914400" algn="l">
              <a:lnSpc>
                <a:spcPct val="80000"/>
              </a:lnSpc>
              <a:spcBef>
                <a:spcPts val="0"/>
              </a:spcBef>
              <a:spcAft>
                <a:spcPts val="0"/>
              </a:spcAft>
              <a:buSzPts val="1100"/>
              <a:buNone/>
              <a:defRPr b="0" sz="1100" cap="none">
                <a:solidFill>
                  <a:schemeClr val="lt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1" name="Google Shape;111;p28"/>
          <p:cNvSpPr txBox="1"/>
          <p:nvPr>
            <p:ph idx="3" type="body"/>
          </p:nvPr>
        </p:nvSpPr>
        <p:spPr>
          <a:xfrm>
            <a:off x="1079505" y="2884884"/>
            <a:ext cx="2269321" cy="1146995"/>
          </a:xfrm>
          <a:prstGeom prst="rect">
            <a:avLst/>
          </a:prstGeom>
          <a:solidFill>
            <a:srgbClr val="EAEAEA"/>
          </a:solidFill>
          <a:ln>
            <a:noFill/>
          </a:ln>
        </p:spPr>
        <p:txBody>
          <a:bodyPr anchorCtr="0" anchor="ctr" bIns="108000" lIns="180000" spcFirstLastPara="1" rIns="180000" wrap="square" tIns="108000">
            <a:noAutofit/>
          </a:bodyPr>
          <a:lstStyle>
            <a:lvl1pPr indent="-228600" lvl="0" marL="457200" algn="l">
              <a:lnSpc>
                <a:spcPct val="100000"/>
              </a:lnSpc>
              <a:spcBef>
                <a:spcPts val="0"/>
              </a:spcBef>
              <a:spcAft>
                <a:spcPts val="0"/>
              </a:spcAft>
              <a:buClr>
                <a:schemeClr val="lt2"/>
              </a:buClr>
              <a:buSzPts val="1400"/>
              <a:buNone/>
              <a:defRPr b="0" sz="1400">
                <a:solidFill>
                  <a:schemeClr val="lt2"/>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2" name="Google Shape;112;p28"/>
          <p:cNvSpPr txBox="1"/>
          <p:nvPr>
            <p:ph idx="4"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3" name="Google Shape;113;p28"/>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onnes + image">
  <p:cSld name="2 colonnes + image">
    <p:spTree>
      <p:nvGrpSpPr>
        <p:cNvPr id="114" name="Shape 114"/>
        <p:cNvGrpSpPr/>
        <p:nvPr/>
      </p:nvGrpSpPr>
      <p:grpSpPr>
        <a:xfrm>
          <a:off x="0" y="0"/>
          <a:ext cx="0" cy="0"/>
          <a:chOff x="0" y="0"/>
          <a:chExt cx="0" cy="0"/>
        </a:xfrm>
      </p:grpSpPr>
      <p:sp>
        <p:nvSpPr>
          <p:cNvPr id="115" name="Google Shape;115;p29"/>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9"/>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18" name="Google Shape;118;p29"/>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19" name="Google Shape;119;p29"/>
          <p:cNvSpPr txBox="1"/>
          <p:nvPr>
            <p:ph idx="1" type="body"/>
          </p:nvPr>
        </p:nvSpPr>
        <p:spPr>
          <a:xfrm>
            <a:off x="3678613" y="974702"/>
            <a:ext cx="2361600" cy="25968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0" name="Google Shape;120;p29"/>
          <p:cNvSpPr txBox="1"/>
          <p:nvPr>
            <p:ph idx="2" type="body"/>
          </p:nvPr>
        </p:nvSpPr>
        <p:spPr>
          <a:xfrm>
            <a:off x="1079500" y="974702"/>
            <a:ext cx="2361600" cy="25968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1" name="Google Shape;121;p29"/>
          <p:cNvSpPr/>
          <p:nvPr>
            <p:ph idx="3" type="pic"/>
          </p:nvPr>
        </p:nvSpPr>
        <p:spPr>
          <a:xfrm>
            <a:off x="6259517" y="1020762"/>
            <a:ext cx="2884487" cy="333573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22" name="Google Shape;122;p29"/>
          <p:cNvSpPr txBox="1"/>
          <p:nvPr>
            <p:ph idx="4"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3" name="Google Shape;123;p29"/>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 encadré + image">
  <p:cSld name="Contenu + encadré + image">
    <p:spTree>
      <p:nvGrpSpPr>
        <p:cNvPr id="124" name="Shape 124"/>
        <p:cNvGrpSpPr/>
        <p:nvPr/>
      </p:nvGrpSpPr>
      <p:grpSpPr>
        <a:xfrm>
          <a:off x="0" y="0"/>
          <a:ext cx="0" cy="0"/>
          <a:chOff x="0" y="0"/>
          <a:chExt cx="0" cy="0"/>
        </a:xfrm>
      </p:grpSpPr>
      <p:sp>
        <p:nvSpPr>
          <p:cNvPr id="125" name="Google Shape;125;p30"/>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30"/>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30"/>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28" name="Google Shape;128;p30"/>
          <p:cNvSpPr txBox="1"/>
          <p:nvPr>
            <p:ph idx="1" type="body"/>
          </p:nvPr>
        </p:nvSpPr>
        <p:spPr>
          <a:xfrm>
            <a:off x="1079504" y="3370110"/>
            <a:ext cx="2592389" cy="1425086"/>
          </a:xfrm>
          <a:prstGeom prst="rect">
            <a:avLst/>
          </a:prstGeom>
          <a:solidFill>
            <a:schemeClr val="accent1"/>
          </a:solidFill>
          <a:ln>
            <a:noFill/>
          </a:ln>
        </p:spPr>
        <p:txBody>
          <a:bodyPr anchorCtr="0" anchor="t" bIns="180000" lIns="180000" spcFirstLastPara="1" rIns="180000" wrap="square" tIns="180000">
            <a:noAutofit/>
          </a:bodyPr>
          <a:lstStyle>
            <a:lvl1pPr indent="-228600" lvl="0" marL="457200" algn="l">
              <a:lnSpc>
                <a:spcPct val="100000"/>
              </a:lnSpc>
              <a:spcBef>
                <a:spcPts val="0"/>
              </a:spcBef>
              <a:spcAft>
                <a:spcPts val="0"/>
              </a:spcAft>
              <a:buClr>
                <a:schemeClr val="lt1"/>
              </a:buClr>
              <a:buSzPts val="1400"/>
              <a:buNone/>
              <a:defRPr b="0" sz="1400">
                <a:solidFill>
                  <a:schemeClr val="l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9" name="Google Shape;129;p30"/>
          <p:cNvSpPr txBox="1"/>
          <p:nvPr>
            <p:ph idx="2" type="body"/>
          </p:nvPr>
        </p:nvSpPr>
        <p:spPr>
          <a:xfrm>
            <a:off x="1079500" y="974702"/>
            <a:ext cx="2361600" cy="218113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0" name="Google Shape;130;p30"/>
          <p:cNvSpPr/>
          <p:nvPr>
            <p:ph idx="3" type="pic"/>
          </p:nvPr>
        </p:nvSpPr>
        <p:spPr>
          <a:xfrm>
            <a:off x="3671893" y="1020763"/>
            <a:ext cx="5194295" cy="3774434"/>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31" name="Google Shape;131;p30"/>
          <p:cNvSpPr txBox="1"/>
          <p:nvPr>
            <p:ph idx="4"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2" name="Google Shape;132;p30"/>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exergue">
  <p:cSld name="Image + exergue">
    <p:spTree>
      <p:nvGrpSpPr>
        <p:cNvPr id="133" name="Shape 133"/>
        <p:cNvGrpSpPr/>
        <p:nvPr/>
      </p:nvGrpSpPr>
      <p:grpSpPr>
        <a:xfrm>
          <a:off x="0" y="0"/>
          <a:ext cx="0" cy="0"/>
          <a:chOff x="0" y="0"/>
          <a:chExt cx="0" cy="0"/>
        </a:xfrm>
      </p:grpSpPr>
      <p:sp>
        <p:nvSpPr>
          <p:cNvPr id="134" name="Google Shape;134;p31"/>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31"/>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1"/>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37" name="Google Shape;137;p31"/>
          <p:cNvSpPr/>
          <p:nvPr>
            <p:ph idx="2" type="pic"/>
          </p:nvPr>
        </p:nvSpPr>
        <p:spPr>
          <a:xfrm>
            <a:off x="1079499" y="1020763"/>
            <a:ext cx="7786687" cy="3774434"/>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38" name="Google Shape;138;p31"/>
          <p:cNvSpPr txBox="1"/>
          <p:nvPr>
            <p:ph idx="1" type="body"/>
          </p:nvPr>
        </p:nvSpPr>
        <p:spPr>
          <a:xfrm>
            <a:off x="6273800" y="2593875"/>
            <a:ext cx="2592387" cy="1758745"/>
          </a:xfrm>
          <a:prstGeom prst="rect">
            <a:avLst/>
          </a:prstGeom>
          <a:solidFill>
            <a:srgbClr val="EAEAEA"/>
          </a:solidFill>
          <a:ln>
            <a:noFill/>
          </a:ln>
        </p:spPr>
        <p:txBody>
          <a:bodyPr anchorCtr="0" anchor="t" bIns="180000" lIns="180000" spcFirstLastPara="1" rIns="180000" wrap="square" tIns="180000">
            <a:noAutofit/>
          </a:bodyPr>
          <a:lstStyle>
            <a:lvl1pPr indent="-228600" lvl="0" marL="457200" algn="l">
              <a:lnSpc>
                <a:spcPct val="100000"/>
              </a:lnSpc>
              <a:spcBef>
                <a:spcPts val="0"/>
              </a:spcBef>
              <a:spcAft>
                <a:spcPts val="0"/>
              </a:spcAft>
              <a:buClr>
                <a:srgbClr val="595959"/>
              </a:buClr>
              <a:buSzPts val="1500"/>
              <a:buNone/>
              <a:defRPr b="0" sz="1500">
                <a:solidFill>
                  <a:srgbClr val="595959"/>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31"/>
          <p:cNvSpPr txBox="1"/>
          <p:nvPr>
            <p:ph idx="3"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0" name="Google Shape;140;p31"/>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hiffres clés 1">
  <p:cSld name="Image + Chiffres clés 1">
    <p:spTree>
      <p:nvGrpSpPr>
        <p:cNvPr id="141" name="Shape 141"/>
        <p:cNvGrpSpPr/>
        <p:nvPr/>
      </p:nvGrpSpPr>
      <p:grpSpPr>
        <a:xfrm>
          <a:off x="0" y="0"/>
          <a:ext cx="0" cy="0"/>
          <a:chOff x="0" y="0"/>
          <a:chExt cx="0" cy="0"/>
        </a:xfrm>
      </p:grpSpPr>
      <p:sp>
        <p:nvSpPr>
          <p:cNvPr id="142" name="Google Shape;142;p32"/>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2"/>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44" name="Google Shape;144;p32"/>
          <p:cNvSpPr/>
          <p:nvPr>
            <p:ph idx="2" type="pic"/>
          </p:nvPr>
        </p:nvSpPr>
        <p:spPr>
          <a:xfrm>
            <a:off x="1079500" y="333375"/>
            <a:ext cx="7780544" cy="446182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45" name="Google Shape;145;p32"/>
          <p:cNvSpPr/>
          <p:nvPr/>
        </p:nvSpPr>
        <p:spPr>
          <a:xfrm>
            <a:off x="851647" y="221878"/>
            <a:ext cx="152400" cy="6320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6" name="Google Shape;146;p32"/>
          <p:cNvSpPr txBox="1"/>
          <p:nvPr>
            <p:ph idx="1" type="body"/>
          </p:nvPr>
        </p:nvSpPr>
        <p:spPr>
          <a:xfrm>
            <a:off x="7153838" y="2262600"/>
            <a:ext cx="1712349" cy="1764378"/>
          </a:xfrm>
          <a:prstGeom prst="rect">
            <a:avLst/>
          </a:prstGeom>
          <a:solidFill>
            <a:srgbClr val="EAEAEA"/>
          </a:solidFill>
          <a:ln>
            <a:noFill/>
          </a:ln>
        </p:spPr>
        <p:txBody>
          <a:bodyPr anchorCtr="1" anchor="ctr" bIns="108000" lIns="180000" spcFirstLastPara="1" rIns="180000" wrap="square" tIns="108000">
            <a:noAutofit/>
          </a:bodyPr>
          <a:lstStyle>
            <a:lvl1pPr indent="-228600" lvl="0" marL="457200" algn="l">
              <a:lnSpc>
                <a:spcPct val="100000"/>
              </a:lnSpc>
              <a:spcBef>
                <a:spcPts val="900"/>
              </a:spcBef>
              <a:spcAft>
                <a:spcPts val="0"/>
              </a:spcAft>
              <a:buClr>
                <a:schemeClr val="accent1"/>
              </a:buClr>
              <a:buSzPts val="3200"/>
              <a:buNone/>
              <a:defRPr sz="3200">
                <a:solidFill>
                  <a:schemeClr val="accent1"/>
                </a:solidFill>
              </a:defRPr>
            </a:lvl1pPr>
            <a:lvl2pPr indent="-228600" lvl="1" marL="914400" algn="l">
              <a:lnSpc>
                <a:spcPct val="80000"/>
              </a:lnSpc>
              <a:spcBef>
                <a:spcPts val="0"/>
              </a:spcBef>
              <a:spcAft>
                <a:spcPts val="0"/>
              </a:spcAft>
              <a:buSzPts val="1200"/>
              <a:buNone/>
              <a:defRPr b="0" sz="1200" cap="none">
                <a:solidFill>
                  <a:schemeClr val="dk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7" name="Google Shape;147;p32"/>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Chiffres clés 2">
  <p:cSld name="Image + Chiffres clés 2">
    <p:spTree>
      <p:nvGrpSpPr>
        <p:cNvPr id="148" name="Shape 148"/>
        <p:cNvGrpSpPr/>
        <p:nvPr/>
      </p:nvGrpSpPr>
      <p:grpSpPr>
        <a:xfrm>
          <a:off x="0" y="0"/>
          <a:ext cx="0" cy="0"/>
          <a:chOff x="0" y="0"/>
          <a:chExt cx="0" cy="0"/>
        </a:xfrm>
      </p:grpSpPr>
      <p:sp>
        <p:nvSpPr>
          <p:cNvPr id="149" name="Google Shape;149;p33"/>
          <p:cNvSpPr/>
          <p:nvPr/>
        </p:nvSpPr>
        <p:spPr>
          <a:xfrm>
            <a:off x="851647" y="221878"/>
            <a:ext cx="152400" cy="6320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33"/>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3"/>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52" name="Google Shape;152;p33"/>
          <p:cNvSpPr/>
          <p:nvPr>
            <p:ph idx="2" type="pic"/>
          </p:nvPr>
        </p:nvSpPr>
        <p:spPr>
          <a:xfrm>
            <a:off x="287338" y="333375"/>
            <a:ext cx="8572706" cy="446182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53" name="Google Shape;153;p33"/>
          <p:cNvSpPr txBox="1"/>
          <p:nvPr>
            <p:ph idx="1" type="body"/>
          </p:nvPr>
        </p:nvSpPr>
        <p:spPr>
          <a:xfrm>
            <a:off x="7153839" y="2262600"/>
            <a:ext cx="1712348" cy="1764378"/>
          </a:xfrm>
          <a:prstGeom prst="rect">
            <a:avLst/>
          </a:prstGeom>
          <a:solidFill>
            <a:srgbClr val="EAEAEA"/>
          </a:solidFill>
          <a:ln>
            <a:noFill/>
          </a:ln>
        </p:spPr>
        <p:txBody>
          <a:bodyPr anchorCtr="1" anchor="ctr" bIns="108000" lIns="180000" spcFirstLastPara="1" rIns="180000" wrap="square" tIns="108000">
            <a:noAutofit/>
          </a:bodyPr>
          <a:lstStyle>
            <a:lvl1pPr indent="-228600" lvl="0" marL="457200" algn="l">
              <a:lnSpc>
                <a:spcPct val="100000"/>
              </a:lnSpc>
              <a:spcBef>
                <a:spcPts val="900"/>
              </a:spcBef>
              <a:spcAft>
                <a:spcPts val="0"/>
              </a:spcAft>
              <a:buClr>
                <a:schemeClr val="accent1"/>
              </a:buClr>
              <a:buSzPts val="3200"/>
              <a:buNone/>
              <a:defRPr sz="3200">
                <a:solidFill>
                  <a:schemeClr val="accent1"/>
                </a:solidFill>
              </a:defRPr>
            </a:lvl1pPr>
            <a:lvl2pPr indent="-228600" lvl="1" marL="914400" algn="l">
              <a:lnSpc>
                <a:spcPct val="80000"/>
              </a:lnSpc>
              <a:spcBef>
                <a:spcPts val="0"/>
              </a:spcBef>
              <a:spcAft>
                <a:spcPts val="0"/>
              </a:spcAft>
              <a:buSzPts val="1200"/>
              <a:buNone/>
              <a:defRPr b="0" sz="1200" cap="none">
                <a:solidFill>
                  <a:schemeClr val="dk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54" name="Google Shape;154;p33"/>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exergue + Contenu">
  <p:cSld name="Image + exergue + Contenu">
    <p:spTree>
      <p:nvGrpSpPr>
        <p:cNvPr id="155" name="Shape 155"/>
        <p:cNvGrpSpPr/>
        <p:nvPr/>
      </p:nvGrpSpPr>
      <p:grpSpPr>
        <a:xfrm>
          <a:off x="0" y="0"/>
          <a:ext cx="0" cy="0"/>
          <a:chOff x="0" y="0"/>
          <a:chExt cx="0" cy="0"/>
        </a:xfrm>
      </p:grpSpPr>
      <p:sp>
        <p:nvSpPr>
          <p:cNvPr id="156" name="Google Shape;156;p34"/>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34"/>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4"/>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59" name="Google Shape;159;p34"/>
          <p:cNvSpPr txBox="1"/>
          <p:nvPr>
            <p:ph idx="1" type="body"/>
          </p:nvPr>
        </p:nvSpPr>
        <p:spPr>
          <a:xfrm>
            <a:off x="3949204" y="2141102"/>
            <a:ext cx="4910843" cy="218113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0" name="Google Shape;160;p34"/>
          <p:cNvSpPr/>
          <p:nvPr>
            <p:ph idx="2" type="pic"/>
          </p:nvPr>
        </p:nvSpPr>
        <p:spPr>
          <a:xfrm>
            <a:off x="1079499" y="1020763"/>
            <a:ext cx="2592000" cy="333531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61" name="Google Shape;161;p34"/>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34"/>
          <p:cNvSpPr txBox="1"/>
          <p:nvPr>
            <p:ph idx="3" type="body"/>
          </p:nvPr>
        </p:nvSpPr>
        <p:spPr>
          <a:xfrm>
            <a:off x="3160800" y="1385100"/>
            <a:ext cx="3096000" cy="545516"/>
          </a:xfrm>
          <a:prstGeom prst="rect">
            <a:avLst/>
          </a:prstGeom>
          <a:solidFill>
            <a:srgbClr val="EAEAEA"/>
          </a:solidFill>
          <a:ln>
            <a:noFill/>
          </a:ln>
        </p:spPr>
        <p:txBody>
          <a:bodyPr anchorCtr="0" anchor="t" bIns="72000" lIns="144000" spcFirstLastPara="1" rIns="144000" wrap="square" tIns="72000">
            <a:spAutoFit/>
          </a:bodyPr>
          <a:lstStyle>
            <a:lvl1pPr indent="-228600" lvl="0" marL="457200" algn="l">
              <a:lnSpc>
                <a:spcPct val="100000"/>
              </a:lnSpc>
              <a:spcBef>
                <a:spcPts val="1200"/>
              </a:spcBef>
              <a:spcAft>
                <a:spcPts val="0"/>
              </a:spcAft>
              <a:buClr>
                <a:schemeClr val="dk1"/>
              </a:buClr>
              <a:buSzPts val="1100"/>
              <a:buNone/>
              <a:defRPr sz="1100" cap="none">
                <a:solidFill>
                  <a:schemeClr val="dk1"/>
                </a:solidFill>
              </a:defRPr>
            </a:lvl1pPr>
            <a:lvl2pPr indent="-228600" lvl="1" marL="914400" algn="l">
              <a:lnSpc>
                <a:spcPct val="100000"/>
              </a:lnSpc>
              <a:spcBef>
                <a:spcPts val="0"/>
              </a:spcBef>
              <a:spcAft>
                <a:spcPts val="0"/>
              </a:spcAft>
              <a:buSzPts val="1500"/>
              <a:buNone/>
              <a:defRPr sz="1500" cap="none">
                <a:solidFill>
                  <a:schemeClr val="accent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3" name="Google Shape;163;p34"/>
          <p:cNvSpPr txBox="1"/>
          <p:nvPr>
            <p:ph idx="4"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64" name="Google Shape;164;p34"/>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 graphique ">
  <p:cSld name="Contenu + graphique ">
    <p:spTree>
      <p:nvGrpSpPr>
        <p:cNvPr id="165" name="Shape 165"/>
        <p:cNvGrpSpPr/>
        <p:nvPr/>
      </p:nvGrpSpPr>
      <p:grpSpPr>
        <a:xfrm>
          <a:off x="0" y="0"/>
          <a:ext cx="0" cy="0"/>
          <a:chOff x="0" y="0"/>
          <a:chExt cx="0" cy="0"/>
        </a:xfrm>
      </p:grpSpPr>
      <p:sp>
        <p:nvSpPr>
          <p:cNvPr id="166" name="Google Shape;166;p35"/>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35"/>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5"/>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69" name="Google Shape;169;p35"/>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35"/>
          <p:cNvSpPr/>
          <p:nvPr>
            <p:ph idx="2" type="chart"/>
          </p:nvPr>
        </p:nvSpPr>
        <p:spPr>
          <a:xfrm>
            <a:off x="815788" y="1941874"/>
            <a:ext cx="5470712" cy="244098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71" name="Google Shape;171;p35"/>
          <p:cNvSpPr txBox="1"/>
          <p:nvPr>
            <p:ph idx="1" type="body"/>
          </p:nvPr>
        </p:nvSpPr>
        <p:spPr>
          <a:xfrm>
            <a:off x="7125658" y="1941874"/>
            <a:ext cx="1734391" cy="62786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900"/>
              </a:spcBef>
              <a:spcAft>
                <a:spcPts val="0"/>
              </a:spcAft>
              <a:buClr>
                <a:schemeClr val="accent3"/>
              </a:buClr>
              <a:buSzPts val="3200"/>
              <a:buNone/>
              <a:defRPr sz="3200">
                <a:solidFill>
                  <a:schemeClr val="accent3"/>
                </a:solidFill>
              </a:defRPr>
            </a:lvl1pPr>
            <a:lvl2pPr indent="-228600" lvl="1" marL="914400" algn="l">
              <a:lnSpc>
                <a:spcPct val="80000"/>
              </a:lnSpc>
              <a:spcBef>
                <a:spcPts val="0"/>
              </a:spcBef>
              <a:spcAft>
                <a:spcPts val="0"/>
              </a:spcAft>
              <a:buSzPts val="1100"/>
              <a:buNone/>
              <a:defRPr b="0" sz="1100" cap="none">
                <a:solidFill>
                  <a:schemeClr val="dk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2" name="Google Shape;172;p35"/>
          <p:cNvSpPr txBox="1"/>
          <p:nvPr>
            <p:ph idx="3" type="body"/>
          </p:nvPr>
        </p:nvSpPr>
        <p:spPr>
          <a:xfrm>
            <a:off x="1079503" y="1941872"/>
            <a:ext cx="5207001" cy="21854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300"/>
              <a:buNone/>
              <a:defRPr b="1" sz="1300" cap="none">
                <a:solidFill>
                  <a:schemeClr val="accen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3" name="Google Shape;173;p35"/>
          <p:cNvSpPr txBox="1"/>
          <p:nvPr>
            <p:ph idx="4" type="body"/>
          </p:nvPr>
        </p:nvSpPr>
        <p:spPr>
          <a:xfrm>
            <a:off x="1079502" y="4617001"/>
            <a:ext cx="7780545" cy="10772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accent1"/>
              </a:buClr>
              <a:buSzPts val="700"/>
              <a:buNone/>
              <a:defRPr i="1" sz="7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4" name="Google Shape;174;p35"/>
          <p:cNvSpPr txBox="1"/>
          <p:nvPr>
            <p:ph idx="5"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35"/>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5"/>
          <p:cNvSpPr txBox="1"/>
          <p:nvPr>
            <p:ph idx="6" type="body"/>
          </p:nvPr>
        </p:nvSpPr>
        <p:spPr>
          <a:xfrm>
            <a:off x="1079499" y="975123"/>
            <a:ext cx="7780544" cy="75842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
  <p:cSld name="Sommaire">
    <p:spTree>
      <p:nvGrpSpPr>
        <p:cNvPr id="24" name="Shape 24"/>
        <p:cNvGrpSpPr/>
        <p:nvPr/>
      </p:nvGrpSpPr>
      <p:grpSpPr>
        <a:xfrm>
          <a:off x="0" y="0"/>
          <a:ext cx="0" cy="0"/>
          <a:chOff x="0" y="0"/>
          <a:chExt cx="0" cy="0"/>
        </a:xfrm>
      </p:grpSpPr>
      <p:sp>
        <p:nvSpPr>
          <p:cNvPr id="25" name="Google Shape;25;p18"/>
          <p:cNvSpPr/>
          <p:nvPr/>
        </p:nvSpPr>
        <p:spPr>
          <a:xfrm>
            <a:off x="851647" y="221878"/>
            <a:ext cx="152400" cy="6320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 name="Google Shape;26;p18"/>
          <p:cNvSpPr/>
          <p:nvPr/>
        </p:nvSpPr>
        <p:spPr>
          <a:xfrm>
            <a:off x="1" y="329803"/>
            <a:ext cx="2962274" cy="180475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 name="Google Shape;27;p18"/>
          <p:cNvSpPr/>
          <p:nvPr/>
        </p:nvSpPr>
        <p:spPr>
          <a:xfrm>
            <a:off x="2970000" y="329803"/>
            <a:ext cx="5896187" cy="4465391"/>
          </a:xfrm>
          <a:custGeom>
            <a:rect b="b" l="l" r="r" t="t"/>
            <a:pathLst>
              <a:path extrusionOk="0" h="5781675" w="8571865">
                <a:moveTo>
                  <a:pt x="0" y="5781598"/>
                </a:moveTo>
                <a:lnTo>
                  <a:pt x="8571598" y="5781598"/>
                </a:lnTo>
                <a:lnTo>
                  <a:pt x="8571598" y="0"/>
                </a:lnTo>
                <a:lnTo>
                  <a:pt x="0" y="0"/>
                </a:lnTo>
                <a:lnTo>
                  <a:pt x="0" y="5781598"/>
                </a:lnTo>
                <a:close/>
              </a:path>
            </a:pathLst>
          </a:custGeom>
          <a:solidFill>
            <a:srgbClr val="EAEA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 name="Google Shape;28;p18"/>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30" name="Google Shape;30;p18"/>
          <p:cNvSpPr txBox="1"/>
          <p:nvPr>
            <p:ph idx="1" type="body"/>
          </p:nvPr>
        </p:nvSpPr>
        <p:spPr>
          <a:xfrm>
            <a:off x="3240000" y="585203"/>
            <a:ext cx="4986000" cy="3571889"/>
          </a:xfrm>
          <a:prstGeom prst="rect">
            <a:avLst/>
          </a:prstGeom>
          <a:noFill/>
          <a:ln>
            <a:noFill/>
          </a:ln>
        </p:spPr>
        <p:txBody>
          <a:bodyPr anchorCtr="0" anchor="t" bIns="0" lIns="0" spcFirstLastPara="1" rIns="0" wrap="square" tIns="0">
            <a:noAutofit/>
          </a:bodyPr>
          <a:lstStyle>
            <a:lvl1pPr indent="-323850" lvl="0" marL="457200" algn="l">
              <a:lnSpc>
                <a:spcPct val="95000"/>
              </a:lnSpc>
              <a:spcBef>
                <a:spcPts val="1800"/>
              </a:spcBef>
              <a:spcAft>
                <a:spcPts val="0"/>
              </a:spcAft>
              <a:buClr>
                <a:schemeClr val="dk1"/>
              </a:buClr>
              <a:buSzPts val="1500"/>
              <a:buFont typeface="Arial"/>
              <a:buAutoNum type="arabicPeriod"/>
              <a:defRPr b="1" sz="1500" cap="none">
                <a:solidFill>
                  <a:schemeClr val="dk2"/>
                </a:solidFill>
              </a:defRPr>
            </a:lvl1pPr>
            <a:lvl2pPr indent="-317500" lvl="1" marL="914400" algn="l">
              <a:lnSpc>
                <a:spcPct val="120000"/>
              </a:lnSpc>
              <a:spcBef>
                <a:spcPts val="1000"/>
              </a:spcBef>
              <a:spcAft>
                <a:spcPts val="0"/>
              </a:spcAft>
              <a:buSzPts val="1400"/>
              <a:buChar char="▶"/>
              <a:defRPr b="0" sz="1400"/>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 name="Google Shape;31;p18"/>
          <p:cNvSpPr txBox="1"/>
          <p:nvPr>
            <p:ph idx="2" type="body"/>
          </p:nvPr>
        </p:nvSpPr>
        <p:spPr>
          <a:xfrm>
            <a:off x="457098" y="979472"/>
            <a:ext cx="20520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lt1"/>
              </a:buClr>
              <a:buSzPts val="2400"/>
              <a:buNone/>
              <a:defRPr b="1" sz="2400" cap="none">
                <a:solidFill>
                  <a:schemeClr val="lt1"/>
                </a:solidFill>
              </a:defRPr>
            </a:lvl1pPr>
            <a:lvl2pPr indent="-406400" lvl="1" marL="914400" algn="l">
              <a:lnSpc>
                <a:spcPct val="100000"/>
              </a:lnSpc>
              <a:spcBef>
                <a:spcPts val="1000"/>
              </a:spcBef>
              <a:spcAft>
                <a:spcPts val="0"/>
              </a:spcAft>
              <a:buSzPts val="2800"/>
              <a:buChar char="▶"/>
              <a:defRPr sz="2800"/>
            </a:lvl2pPr>
            <a:lvl3pPr indent="-406400" lvl="2" marL="1371600" algn="l">
              <a:lnSpc>
                <a:spcPct val="100000"/>
              </a:lnSpc>
              <a:spcBef>
                <a:spcPts val="1000"/>
              </a:spcBef>
              <a:spcAft>
                <a:spcPts val="0"/>
              </a:spcAft>
              <a:buSzPts val="2800"/>
              <a:buChar char="●"/>
              <a:defRPr sz="2800"/>
            </a:lvl3pPr>
            <a:lvl4pPr indent="-370839" lvl="3" marL="1828800" algn="l">
              <a:lnSpc>
                <a:spcPct val="100000"/>
              </a:lnSpc>
              <a:spcBef>
                <a:spcPts val="600"/>
              </a:spcBef>
              <a:spcAft>
                <a:spcPts val="0"/>
              </a:spcAft>
              <a:buSzPts val="2240"/>
              <a:buChar char="▶"/>
              <a:defRPr sz="2800"/>
            </a:lvl4pPr>
            <a:lvl5pPr indent="-370839" lvl="4" marL="2286000" algn="l">
              <a:lnSpc>
                <a:spcPct val="100000"/>
              </a:lnSpc>
              <a:spcBef>
                <a:spcPts val="600"/>
              </a:spcBef>
              <a:spcAft>
                <a:spcPts val="0"/>
              </a:spcAft>
              <a:buSzPts val="2240"/>
              <a:buChar char="•"/>
              <a:defRPr sz="2800"/>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18"/>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 graphique 3 colonnes">
  <p:cSld name="Contenu + graphique 3 colonnes">
    <p:spTree>
      <p:nvGrpSpPr>
        <p:cNvPr id="177" name="Shape 177"/>
        <p:cNvGrpSpPr/>
        <p:nvPr/>
      </p:nvGrpSpPr>
      <p:grpSpPr>
        <a:xfrm>
          <a:off x="0" y="0"/>
          <a:ext cx="0" cy="0"/>
          <a:chOff x="0" y="0"/>
          <a:chExt cx="0" cy="0"/>
        </a:xfrm>
      </p:grpSpPr>
      <p:sp>
        <p:nvSpPr>
          <p:cNvPr id="178" name="Google Shape;178;p36"/>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36"/>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36"/>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81" name="Google Shape;181;p36"/>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36"/>
          <p:cNvSpPr txBox="1"/>
          <p:nvPr>
            <p:ph idx="1" type="body"/>
          </p:nvPr>
        </p:nvSpPr>
        <p:spPr>
          <a:xfrm>
            <a:off x="1079499" y="975124"/>
            <a:ext cx="2358000" cy="3266407"/>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3" name="Google Shape;183;p36"/>
          <p:cNvSpPr/>
          <p:nvPr>
            <p:ph idx="2" type="chart"/>
          </p:nvPr>
        </p:nvSpPr>
        <p:spPr>
          <a:xfrm>
            <a:off x="3906278" y="1320469"/>
            <a:ext cx="2127486" cy="2095285"/>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84" name="Google Shape;184;p36"/>
          <p:cNvSpPr txBox="1"/>
          <p:nvPr>
            <p:ph idx="3" type="body"/>
          </p:nvPr>
        </p:nvSpPr>
        <p:spPr>
          <a:xfrm>
            <a:off x="6485268" y="916602"/>
            <a:ext cx="1734391" cy="65864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900"/>
              </a:spcBef>
              <a:spcAft>
                <a:spcPts val="0"/>
              </a:spcAft>
              <a:buClr>
                <a:schemeClr val="accent1"/>
              </a:buClr>
              <a:buSzPts val="3400"/>
              <a:buNone/>
              <a:defRPr sz="3400">
                <a:solidFill>
                  <a:schemeClr val="accent1"/>
                </a:solidFill>
              </a:defRPr>
            </a:lvl1pPr>
            <a:lvl2pPr indent="-228600" lvl="1" marL="914400" algn="l">
              <a:lnSpc>
                <a:spcPct val="80000"/>
              </a:lnSpc>
              <a:spcBef>
                <a:spcPts val="0"/>
              </a:spcBef>
              <a:spcAft>
                <a:spcPts val="0"/>
              </a:spcAft>
              <a:buSzPts val="1100"/>
              <a:buNone/>
              <a:defRPr b="0" sz="1100" cap="none">
                <a:solidFill>
                  <a:schemeClr val="dk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5" name="Google Shape;185;p36"/>
          <p:cNvSpPr txBox="1"/>
          <p:nvPr>
            <p:ph idx="4" type="body"/>
          </p:nvPr>
        </p:nvSpPr>
        <p:spPr>
          <a:xfrm>
            <a:off x="3906278" y="982743"/>
            <a:ext cx="2127486" cy="20401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300"/>
              <a:buNone/>
              <a:defRPr b="1" sz="1300" cap="none">
                <a:solidFill>
                  <a:schemeClr val="accen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6" name="Google Shape;186;p36"/>
          <p:cNvSpPr txBox="1"/>
          <p:nvPr>
            <p:ph idx="5" type="body"/>
          </p:nvPr>
        </p:nvSpPr>
        <p:spPr>
          <a:xfrm>
            <a:off x="1079502" y="4617001"/>
            <a:ext cx="7780545" cy="10772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accent1"/>
              </a:buClr>
              <a:buSzPts val="700"/>
              <a:buNone/>
              <a:defRPr i="1" sz="7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7" name="Google Shape;187;p36"/>
          <p:cNvSpPr txBox="1"/>
          <p:nvPr>
            <p:ph idx="6"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8" name="Google Shape;188;p36"/>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graphiques">
  <p:cSld name="3 graphiques">
    <p:spTree>
      <p:nvGrpSpPr>
        <p:cNvPr id="189" name="Shape 189"/>
        <p:cNvGrpSpPr/>
        <p:nvPr/>
      </p:nvGrpSpPr>
      <p:grpSpPr>
        <a:xfrm>
          <a:off x="0" y="0"/>
          <a:ext cx="0" cy="0"/>
          <a:chOff x="0" y="0"/>
          <a:chExt cx="0" cy="0"/>
        </a:xfrm>
      </p:grpSpPr>
      <p:sp>
        <p:nvSpPr>
          <p:cNvPr id="190" name="Google Shape;190;p37"/>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37"/>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37"/>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193" name="Google Shape;193;p37"/>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37"/>
          <p:cNvSpPr txBox="1"/>
          <p:nvPr>
            <p:ph idx="1" type="body"/>
          </p:nvPr>
        </p:nvSpPr>
        <p:spPr>
          <a:xfrm>
            <a:off x="1079502" y="3528000"/>
            <a:ext cx="7780545" cy="87304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5" name="Google Shape;195;p37"/>
          <p:cNvSpPr/>
          <p:nvPr>
            <p:ph idx="2" type="chart"/>
          </p:nvPr>
        </p:nvSpPr>
        <p:spPr>
          <a:xfrm>
            <a:off x="3783100" y="1253689"/>
            <a:ext cx="2365200" cy="201600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96" name="Google Shape;196;p37"/>
          <p:cNvSpPr/>
          <p:nvPr>
            <p:ph idx="3" type="chart"/>
          </p:nvPr>
        </p:nvSpPr>
        <p:spPr>
          <a:xfrm>
            <a:off x="1079502" y="1253689"/>
            <a:ext cx="2366641" cy="201600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97" name="Google Shape;197;p37"/>
          <p:cNvSpPr/>
          <p:nvPr>
            <p:ph idx="4" type="chart"/>
          </p:nvPr>
        </p:nvSpPr>
        <p:spPr>
          <a:xfrm>
            <a:off x="6485268" y="1253689"/>
            <a:ext cx="2366641" cy="2016000"/>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98" name="Google Shape;198;p37"/>
          <p:cNvSpPr txBox="1"/>
          <p:nvPr>
            <p:ph idx="5" type="body"/>
          </p:nvPr>
        </p:nvSpPr>
        <p:spPr>
          <a:xfrm>
            <a:off x="1079503" y="982800"/>
            <a:ext cx="7780543" cy="20401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300"/>
              <a:buNone/>
              <a:defRPr b="1" sz="1300" cap="none">
                <a:solidFill>
                  <a:schemeClr val="accen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37"/>
          <p:cNvSpPr txBox="1"/>
          <p:nvPr>
            <p:ph idx="6" type="body"/>
          </p:nvPr>
        </p:nvSpPr>
        <p:spPr>
          <a:xfrm>
            <a:off x="1079502" y="4617001"/>
            <a:ext cx="7780545" cy="10772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accent1"/>
              </a:buClr>
              <a:buSzPts val="700"/>
              <a:buNone/>
              <a:defRPr i="1" sz="7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0" name="Google Shape;200;p37"/>
          <p:cNvSpPr txBox="1"/>
          <p:nvPr>
            <p:ph idx="7"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1" name="Google Shape;201;p37"/>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au">
  <p:cSld name="Tableau">
    <p:spTree>
      <p:nvGrpSpPr>
        <p:cNvPr id="202" name="Shape 202"/>
        <p:cNvGrpSpPr/>
        <p:nvPr/>
      </p:nvGrpSpPr>
      <p:grpSpPr>
        <a:xfrm>
          <a:off x="0" y="0"/>
          <a:ext cx="0" cy="0"/>
          <a:chOff x="0" y="0"/>
          <a:chExt cx="0" cy="0"/>
        </a:xfrm>
      </p:grpSpPr>
      <p:sp>
        <p:nvSpPr>
          <p:cNvPr id="203" name="Google Shape;203;p38"/>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38"/>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8"/>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206" name="Google Shape;206;p38"/>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38"/>
          <p:cNvSpPr txBox="1"/>
          <p:nvPr>
            <p:ph idx="1" type="body"/>
          </p:nvPr>
        </p:nvSpPr>
        <p:spPr>
          <a:xfrm>
            <a:off x="1079502" y="4617001"/>
            <a:ext cx="7780545" cy="10772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accent1"/>
              </a:buClr>
              <a:buSzPts val="700"/>
              <a:buNone/>
              <a:defRPr i="1" sz="7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8" name="Google Shape;208;p38"/>
          <p:cNvSpPr txBox="1"/>
          <p:nvPr>
            <p:ph idx="2"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9" name="Google Shape;209;p38"/>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au + graphique">
  <p:cSld name="Tableau + graphique">
    <p:spTree>
      <p:nvGrpSpPr>
        <p:cNvPr id="210" name="Shape 210"/>
        <p:cNvGrpSpPr/>
        <p:nvPr/>
      </p:nvGrpSpPr>
      <p:grpSpPr>
        <a:xfrm>
          <a:off x="0" y="0"/>
          <a:ext cx="0" cy="0"/>
          <a:chOff x="0" y="0"/>
          <a:chExt cx="0" cy="0"/>
        </a:xfrm>
      </p:grpSpPr>
      <p:sp>
        <p:nvSpPr>
          <p:cNvPr id="211" name="Google Shape;211;p39"/>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39"/>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9"/>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214" name="Google Shape;214;p39"/>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39"/>
          <p:cNvSpPr txBox="1"/>
          <p:nvPr>
            <p:ph idx="1" type="body"/>
          </p:nvPr>
        </p:nvSpPr>
        <p:spPr>
          <a:xfrm>
            <a:off x="1079502" y="4617001"/>
            <a:ext cx="7780545" cy="10772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accent1"/>
              </a:buClr>
              <a:buSzPts val="700"/>
              <a:buNone/>
              <a:defRPr i="1" sz="7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6" name="Google Shape;216;p39"/>
          <p:cNvSpPr/>
          <p:nvPr>
            <p:ph idx="2" type="chart"/>
          </p:nvPr>
        </p:nvSpPr>
        <p:spPr>
          <a:xfrm>
            <a:off x="815788" y="2854585"/>
            <a:ext cx="8040874" cy="1685334"/>
          </a:xfrm>
          <a:prstGeom prst="rect">
            <a:avLst/>
          </a:prstGeom>
          <a:noFill/>
          <a:ln>
            <a:noFill/>
          </a:ln>
        </p:spPr>
        <p:txBody>
          <a:bodyPr anchorCtr="0" anchor="t" bIns="0" lIns="0" spcFirstLastPara="1" rIns="0" wrap="square" tIns="0">
            <a:noAutofit/>
          </a:bodyPr>
          <a:lstStyle>
            <a:lvl1pPr lvl="0" marR="0" rtl="0" algn="l">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217" name="Google Shape;217;p39"/>
          <p:cNvSpPr txBox="1"/>
          <p:nvPr>
            <p:ph idx="3" type="body"/>
          </p:nvPr>
        </p:nvSpPr>
        <p:spPr>
          <a:xfrm>
            <a:off x="1079503" y="982800"/>
            <a:ext cx="7780543" cy="20401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300"/>
              <a:buNone/>
              <a:defRPr b="1" sz="1300" cap="none">
                <a:solidFill>
                  <a:schemeClr val="accen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8" name="Google Shape;218;p39"/>
          <p:cNvSpPr txBox="1"/>
          <p:nvPr>
            <p:ph idx="4" type="body"/>
          </p:nvPr>
        </p:nvSpPr>
        <p:spPr>
          <a:xfrm>
            <a:off x="1079503" y="2797200"/>
            <a:ext cx="7780543" cy="20401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300"/>
              <a:buNone/>
              <a:defRPr b="1" sz="1300" cap="none">
                <a:solidFill>
                  <a:schemeClr val="accen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9" name="Google Shape;219;p39"/>
          <p:cNvSpPr txBox="1"/>
          <p:nvPr>
            <p:ph idx="5"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0" name="Google Shape;220;p39"/>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encadrés ">
  <p:cSld name="3 encadrés ">
    <p:spTree>
      <p:nvGrpSpPr>
        <p:cNvPr id="221" name="Shape 221"/>
        <p:cNvGrpSpPr/>
        <p:nvPr/>
      </p:nvGrpSpPr>
      <p:grpSpPr>
        <a:xfrm>
          <a:off x="0" y="0"/>
          <a:ext cx="0" cy="0"/>
          <a:chOff x="0" y="0"/>
          <a:chExt cx="0" cy="0"/>
        </a:xfrm>
      </p:grpSpPr>
      <p:sp>
        <p:nvSpPr>
          <p:cNvPr id="222" name="Google Shape;222;p40"/>
          <p:cNvSpPr txBox="1"/>
          <p:nvPr>
            <p:ph idx="1" type="body"/>
          </p:nvPr>
        </p:nvSpPr>
        <p:spPr>
          <a:xfrm>
            <a:off x="3743365" y="1909938"/>
            <a:ext cx="2452808" cy="2634070"/>
          </a:xfrm>
          <a:prstGeom prst="rect">
            <a:avLst/>
          </a:prstGeom>
          <a:solidFill>
            <a:srgbClr val="EAEAEA"/>
          </a:solidFill>
          <a:ln>
            <a:noFill/>
          </a:ln>
        </p:spPr>
        <p:txBody>
          <a:bodyPr anchorCtr="0" anchor="t" bIns="0" lIns="180000" spcFirstLastPara="1" rIns="180000" wrap="square" tIns="468000">
            <a:noAutofit/>
          </a:bodyPr>
          <a:lstStyle>
            <a:lvl1pPr indent="-228600" lvl="0" marL="457200" algn="ctr">
              <a:lnSpc>
                <a:spcPct val="100000"/>
              </a:lnSpc>
              <a:spcBef>
                <a:spcPts val="400"/>
              </a:spcBef>
              <a:spcAft>
                <a:spcPts val="0"/>
              </a:spcAft>
              <a:buClr>
                <a:schemeClr val="dk1"/>
              </a:buClr>
              <a:buSzPts val="1000"/>
              <a:buNone/>
              <a:defRPr sz="1000" cap="none">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3" name="Google Shape;223;p40"/>
          <p:cNvSpPr txBox="1"/>
          <p:nvPr>
            <p:ph idx="2" type="body"/>
          </p:nvPr>
        </p:nvSpPr>
        <p:spPr>
          <a:xfrm>
            <a:off x="6407235" y="1909938"/>
            <a:ext cx="2452808" cy="2634070"/>
          </a:xfrm>
          <a:prstGeom prst="rect">
            <a:avLst/>
          </a:prstGeom>
          <a:solidFill>
            <a:srgbClr val="EAEAEA"/>
          </a:solidFill>
          <a:ln>
            <a:noFill/>
          </a:ln>
        </p:spPr>
        <p:txBody>
          <a:bodyPr anchorCtr="0" anchor="t" bIns="0" lIns="180000" spcFirstLastPara="1" rIns="180000" wrap="square" tIns="468000">
            <a:noAutofit/>
          </a:bodyPr>
          <a:lstStyle>
            <a:lvl1pPr indent="-228600" lvl="0" marL="457200" algn="ctr">
              <a:lnSpc>
                <a:spcPct val="100000"/>
              </a:lnSpc>
              <a:spcBef>
                <a:spcPts val="400"/>
              </a:spcBef>
              <a:spcAft>
                <a:spcPts val="0"/>
              </a:spcAft>
              <a:buClr>
                <a:schemeClr val="dk1"/>
              </a:buClr>
              <a:buSzPts val="1000"/>
              <a:buNone/>
              <a:defRPr sz="1000" cap="none">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4" name="Google Shape;224;p40"/>
          <p:cNvSpPr txBox="1"/>
          <p:nvPr>
            <p:ph idx="3" type="body"/>
          </p:nvPr>
        </p:nvSpPr>
        <p:spPr>
          <a:xfrm>
            <a:off x="1079499" y="1909938"/>
            <a:ext cx="2452808" cy="2634070"/>
          </a:xfrm>
          <a:prstGeom prst="rect">
            <a:avLst/>
          </a:prstGeom>
          <a:solidFill>
            <a:srgbClr val="EAEAEA"/>
          </a:solidFill>
          <a:ln>
            <a:noFill/>
          </a:ln>
        </p:spPr>
        <p:txBody>
          <a:bodyPr anchorCtr="0" anchor="t" bIns="0" lIns="180000" spcFirstLastPara="1" rIns="180000" wrap="square" tIns="468000">
            <a:noAutofit/>
          </a:bodyPr>
          <a:lstStyle>
            <a:lvl1pPr indent="-228600" lvl="0" marL="457200" algn="ctr">
              <a:lnSpc>
                <a:spcPct val="100000"/>
              </a:lnSpc>
              <a:spcBef>
                <a:spcPts val="400"/>
              </a:spcBef>
              <a:spcAft>
                <a:spcPts val="0"/>
              </a:spcAft>
              <a:buClr>
                <a:schemeClr val="dk1"/>
              </a:buClr>
              <a:buSzPts val="1000"/>
              <a:buNone/>
              <a:defRPr sz="1000" cap="none">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5" name="Google Shape;225;p40"/>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40"/>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0"/>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228" name="Google Shape;228;p40"/>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40"/>
          <p:cNvSpPr txBox="1"/>
          <p:nvPr>
            <p:ph idx="4" type="body"/>
          </p:nvPr>
        </p:nvSpPr>
        <p:spPr>
          <a:xfrm>
            <a:off x="1079503" y="982800"/>
            <a:ext cx="7780543" cy="20401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300"/>
              <a:buNone/>
              <a:defRPr b="1" sz="1300" cap="none">
                <a:solidFill>
                  <a:schemeClr val="accent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0" name="Google Shape;230;p40"/>
          <p:cNvSpPr txBox="1"/>
          <p:nvPr>
            <p:ph idx="5" type="body"/>
          </p:nvPr>
        </p:nvSpPr>
        <p:spPr>
          <a:xfrm>
            <a:off x="1079502" y="1263232"/>
            <a:ext cx="2452805" cy="972000"/>
          </a:xfrm>
          <a:prstGeom prst="rect">
            <a:avLst/>
          </a:prstGeom>
          <a:solidFill>
            <a:schemeClr val="accent1"/>
          </a:solidFill>
          <a:ln>
            <a:noFill/>
          </a:ln>
        </p:spPr>
        <p:txBody>
          <a:bodyPr anchorCtr="0" anchor="t" bIns="72000" lIns="72000" spcFirstLastPara="1" rIns="72000" wrap="square" tIns="36000">
            <a:noAutofit/>
          </a:bodyPr>
          <a:lstStyle>
            <a:lvl1pPr indent="-228600" lvl="0" marL="457200" algn="ctr">
              <a:lnSpc>
                <a:spcPct val="100000"/>
              </a:lnSpc>
              <a:spcBef>
                <a:spcPts val="1200"/>
              </a:spcBef>
              <a:spcAft>
                <a:spcPts val="0"/>
              </a:spcAft>
              <a:buClr>
                <a:schemeClr val="lt1"/>
              </a:buClr>
              <a:buSzPts val="3200"/>
              <a:buNone/>
              <a:defRPr b="1" sz="3200">
                <a:solidFill>
                  <a:schemeClr val="lt1"/>
                </a:solidFill>
              </a:defRPr>
            </a:lvl1pPr>
            <a:lvl2pPr indent="-228600" lvl="1" marL="914400" algn="ctr">
              <a:lnSpc>
                <a:spcPct val="100000"/>
              </a:lnSpc>
              <a:spcBef>
                <a:spcPts val="0"/>
              </a:spcBef>
              <a:spcAft>
                <a:spcPts val="0"/>
              </a:spcAft>
              <a:buSzPts val="1000"/>
              <a:buNone/>
              <a:defRPr sz="1000" cap="none">
                <a:solidFill>
                  <a:schemeClr val="lt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1" name="Google Shape;231;p40"/>
          <p:cNvSpPr txBox="1"/>
          <p:nvPr>
            <p:ph idx="6" type="body"/>
          </p:nvPr>
        </p:nvSpPr>
        <p:spPr>
          <a:xfrm>
            <a:off x="6407243" y="1263232"/>
            <a:ext cx="2452805" cy="972000"/>
          </a:xfrm>
          <a:prstGeom prst="rect">
            <a:avLst/>
          </a:prstGeom>
          <a:solidFill>
            <a:schemeClr val="accent3"/>
          </a:solidFill>
          <a:ln>
            <a:noFill/>
          </a:ln>
        </p:spPr>
        <p:txBody>
          <a:bodyPr anchorCtr="0" anchor="t" bIns="72000" lIns="72000" spcFirstLastPara="1" rIns="72000" wrap="square" tIns="36000">
            <a:noAutofit/>
          </a:bodyPr>
          <a:lstStyle>
            <a:lvl1pPr indent="-228600" lvl="0" marL="457200" algn="ctr">
              <a:lnSpc>
                <a:spcPct val="100000"/>
              </a:lnSpc>
              <a:spcBef>
                <a:spcPts val="1200"/>
              </a:spcBef>
              <a:spcAft>
                <a:spcPts val="0"/>
              </a:spcAft>
              <a:buClr>
                <a:schemeClr val="lt1"/>
              </a:buClr>
              <a:buSzPts val="3200"/>
              <a:buNone/>
              <a:defRPr b="1" sz="3200">
                <a:solidFill>
                  <a:schemeClr val="lt1"/>
                </a:solidFill>
              </a:defRPr>
            </a:lvl1pPr>
            <a:lvl2pPr indent="-228600" lvl="1" marL="914400" algn="ctr">
              <a:lnSpc>
                <a:spcPct val="100000"/>
              </a:lnSpc>
              <a:spcBef>
                <a:spcPts val="0"/>
              </a:spcBef>
              <a:spcAft>
                <a:spcPts val="0"/>
              </a:spcAft>
              <a:buSzPts val="1000"/>
              <a:buNone/>
              <a:defRPr sz="1000" cap="none">
                <a:solidFill>
                  <a:schemeClr val="lt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2" name="Google Shape;232;p40"/>
          <p:cNvSpPr txBox="1"/>
          <p:nvPr>
            <p:ph idx="7" type="body"/>
          </p:nvPr>
        </p:nvSpPr>
        <p:spPr>
          <a:xfrm>
            <a:off x="3743372" y="1263232"/>
            <a:ext cx="2452805" cy="972000"/>
          </a:xfrm>
          <a:prstGeom prst="rect">
            <a:avLst/>
          </a:prstGeom>
          <a:solidFill>
            <a:schemeClr val="accent2"/>
          </a:solidFill>
          <a:ln>
            <a:noFill/>
          </a:ln>
        </p:spPr>
        <p:txBody>
          <a:bodyPr anchorCtr="0" anchor="t" bIns="72000" lIns="72000" spcFirstLastPara="1" rIns="72000" wrap="square" tIns="36000">
            <a:noAutofit/>
          </a:bodyPr>
          <a:lstStyle>
            <a:lvl1pPr indent="-228600" lvl="0" marL="457200" algn="ctr">
              <a:lnSpc>
                <a:spcPct val="100000"/>
              </a:lnSpc>
              <a:spcBef>
                <a:spcPts val="1200"/>
              </a:spcBef>
              <a:spcAft>
                <a:spcPts val="0"/>
              </a:spcAft>
              <a:buClr>
                <a:schemeClr val="lt1"/>
              </a:buClr>
              <a:buSzPts val="3200"/>
              <a:buNone/>
              <a:defRPr b="1" sz="3200">
                <a:solidFill>
                  <a:schemeClr val="lt1"/>
                </a:solidFill>
              </a:defRPr>
            </a:lvl1pPr>
            <a:lvl2pPr indent="-228600" lvl="1" marL="914400" algn="ctr">
              <a:lnSpc>
                <a:spcPct val="100000"/>
              </a:lnSpc>
              <a:spcBef>
                <a:spcPts val="0"/>
              </a:spcBef>
              <a:spcAft>
                <a:spcPts val="0"/>
              </a:spcAft>
              <a:buSzPts val="1000"/>
              <a:buNone/>
              <a:defRPr sz="1000" cap="none">
                <a:solidFill>
                  <a:schemeClr val="lt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3" name="Google Shape;233;p40"/>
          <p:cNvSpPr txBox="1"/>
          <p:nvPr>
            <p:ph idx="8"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4" name="Google Shape;234;p40"/>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onnes">
  <p:cSld name="3 colonnes">
    <p:spTree>
      <p:nvGrpSpPr>
        <p:cNvPr id="235" name="Shape 235"/>
        <p:cNvGrpSpPr/>
        <p:nvPr/>
      </p:nvGrpSpPr>
      <p:grpSpPr>
        <a:xfrm>
          <a:off x="0" y="0"/>
          <a:ext cx="0" cy="0"/>
          <a:chOff x="0" y="0"/>
          <a:chExt cx="0" cy="0"/>
        </a:xfrm>
      </p:grpSpPr>
      <p:sp>
        <p:nvSpPr>
          <p:cNvPr id="236" name="Google Shape;236;p41"/>
          <p:cNvSpPr txBox="1"/>
          <p:nvPr>
            <p:ph idx="1" type="body"/>
          </p:nvPr>
        </p:nvSpPr>
        <p:spPr>
          <a:xfrm>
            <a:off x="3671893" y="1981596"/>
            <a:ext cx="2013491" cy="2430000"/>
          </a:xfrm>
          <a:prstGeom prst="rect">
            <a:avLst/>
          </a:prstGeom>
          <a:solidFill>
            <a:srgbClr val="EAEAEA"/>
          </a:solidFill>
          <a:ln>
            <a:noFill/>
          </a:ln>
        </p:spPr>
        <p:txBody>
          <a:bodyPr anchorCtr="0" anchor="ctr" bIns="324000" lIns="180000" spcFirstLastPara="1" rIns="180000" wrap="square" tIns="72000">
            <a:noAutofit/>
          </a:bodyPr>
          <a:lstStyle>
            <a:lvl1pPr indent="-228600" lvl="0" marL="457200" algn="l">
              <a:lnSpc>
                <a:spcPct val="85000"/>
              </a:lnSpc>
              <a:spcBef>
                <a:spcPts val="0"/>
              </a:spcBef>
              <a:spcAft>
                <a:spcPts val="0"/>
              </a:spcAft>
              <a:buClr>
                <a:schemeClr val="accent1"/>
              </a:buClr>
              <a:buSzPts val="3200"/>
              <a:buNone/>
              <a:defRPr b="1" sz="3200">
                <a:solidFill>
                  <a:schemeClr val="accent1"/>
                </a:solidFill>
              </a:defRPr>
            </a:lvl1pPr>
            <a:lvl2pPr indent="-228600" lvl="1" marL="914400" algn="l">
              <a:lnSpc>
                <a:spcPct val="85000"/>
              </a:lnSpc>
              <a:spcBef>
                <a:spcPts val="0"/>
              </a:spcBef>
              <a:spcAft>
                <a:spcPts val="0"/>
              </a:spcAft>
              <a:buSzPts val="1100"/>
              <a:buNone/>
              <a:defRPr b="0" sz="1100" cap="none">
                <a:solidFill>
                  <a:schemeClr val="dk1"/>
                </a:solidFill>
              </a:defRPr>
            </a:lvl2pPr>
            <a:lvl3pPr indent="-228600" lvl="2" marL="1371600" algn="l">
              <a:lnSpc>
                <a:spcPct val="85000"/>
              </a:lnSpc>
              <a:spcBef>
                <a:spcPts val="0"/>
              </a:spcBef>
              <a:spcAft>
                <a:spcPts val="0"/>
              </a:spcAft>
              <a:buSzPts val="1000"/>
              <a:buNone/>
              <a:defRPr b="0" sz="1000" cap="none">
                <a:solidFill>
                  <a:schemeClr val="dk1"/>
                </a:solidFill>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37" name="Google Shape;237;p41"/>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8" name="Google Shape;238;p41"/>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41"/>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240" name="Google Shape;240;p41"/>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41"/>
          <p:cNvSpPr txBox="1"/>
          <p:nvPr>
            <p:ph idx="2" type="body"/>
          </p:nvPr>
        </p:nvSpPr>
        <p:spPr>
          <a:xfrm>
            <a:off x="3671893" y="1020762"/>
            <a:ext cx="2013491" cy="1368000"/>
          </a:xfrm>
          <a:prstGeom prst="rect">
            <a:avLst/>
          </a:prstGeom>
          <a:solidFill>
            <a:schemeClr val="accent1"/>
          </a:solidFill>
          <a:ln>
            <a:noFill/>
          </a:ln>
        </p:spPr>
        <p:txBody>
          <a:bodyPr anchorCtr="0" anchor="ctr" bIns="324000" lIns="180000" spcFirstLastPara="1" rIns="180000" wrap="square" tIns="72000">
            <a:noAutofit/>
          </a:bodyPr>
          <a:lstStyle>
            <a:lvl1pPr indent="-228600" lvl="0" marL="457200" algn="l">
              <a:lnSpc>
                <a:spcPct val="85000"/>
              </a:lnSpc>
              <a:spcBef>
                <a:spcPts val="0"/>
              </a:spcBef>
              <a:spcAft>
                <a:spcPts val="0"/>
              </a:spcAft>
              <a:buClr>
                <a:schemeClr val="lt1"/>
              </a:buClr>
              <a:buSzPts val="3200"/>
              <a:buNone/>
              <a:defRPr b="1" sz="3200">
                <a:solidFill>
                  <a:schemeClr val="lt1"/>
                </a:solidFill>
              </a:defRPr>
            </a:lvl1pPr>
            <a:lvl2pPr indent="-228600" lvl="1" marL="914400" algn="l">
              <a:lnSpc>
                <a:spcPct val="85000"/>
              </a:lnSpc>
              <a:spcBef>
                <a:spcPts val="0"/>
              </a:spcBef>
              <a:spcAft>
                <a:spcPts val="0"/>
              </a:spcAft>
              <a:buSzPts val="1100"/>
              <a:buNone/>
              <a:defRPr b="0" sz="1100" cap="none">
                <a:solidFill>
                  <a:schemeClr val="lt1"/>
                </a:solidFill>
              </a:defRPr>
            </a:lvl2pPr>
            <a:lvl3pPr indent="-228600" lvl="2" marL="1371600" algn="l">
              <a:lnSpc>
                <a:spcPct val="85000"/>
              </a:lnSpc>
              <a:spcBef>
                <a:spcPts val="0"/>
              </a:spcBef>
              <a:spcAft>
                <a:spcPts val="0"/>
              </a:spcAft>
              <a:buSzPts val="1000"/>
              <a:buNone/>
              <a:defRPr b="0" sz="1000" cap="none">
                <a:solidFill>
                  <a:schemeClr val="lt1"/>
                </a:solidFill>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2" name="Google Shape;242;p41"/>
          <p:cNvSpPr txBox="1"/>
          <p:nvPr>
            <p:ph idx="3" type="body"/>
          </p:nvPr>
        </p:nvSpPr>
        <p:spPr>
          <a:xfrm>
            <a:off x="1080752" y="975600"/>
            <a:ext cx="2208163" cy="3435996"/>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3" name="Google Shape;243;p41"/>
          <p:cNvSpPr txBox="1"/>
          <p:nvPr>
            <p:ph idx="4" type="body"/>
          </p:nvPr>
        </p:nvSpPr>
        <p:spPr>
          <a:xfrm>
            <a:off x="6068362" y="918000"/>
            <a:ext cx="2797831" cy="65864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900"/>
              </a:spcBef>
              <a:spcAft>
                <a:spcPts val="0"/>
              </a:spcAft>
              <a:buClr>
                <a:schemeClr val="accent1"/>
              </a:buClr>
              <a:buSzPts val="3400"/>
              <a:buNone/>
              <a:defRPr sz="3400">
                <a:solidFill>
                  <a:schemeClr val="accent1"/>
                </a:solidFill>
              </a:defRPr>
            </a:lvl1pPr>
            <a:lvl2pPr indent="-228600" lvl="1" marL="914400" algn="l">
              <a:lnSpc>
                <a:spcPct val="80000"/>
              </a:lnSpc>
              <a:spcBef>
                <a:spcPts val="0"/>
              </a:spcBef>
              <a:spcAft>
                <a:spcPts val="0"/>
              </a:spcAft>
              <a:buSzPts val="1100"/>
              <a:buNone/>
              <a:defRPr b="0" sz="1100" cap="none"/>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4" name="Google Shape;244;p41"/>
          <p:cNvSpPr txBox="1"/>
          <p:nvPr>
            <p:ph idx="5"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5" name="Google Shape;245;p41"/>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s">
  <p:cSld name="Disclaimers">
    <p:spTree>
      <p:nvGrpSpPr>
        <p:cNvPr id="246" name="Shape 246"/>
        <p:cNvGrpSpPr/>
        <p:nvPr/>
      </p:nvGrpSpPr>
      <p:grpSpPr>
        <a:xfrm>
          <a:off x="0" y="0"/>
          <a:ext cx="0" cy="0"/>
          <a:chOff x="0" y="0"/>
          <a:chExt cx="0" cy="0"/>
        </a:xfrm>
      </p:grpSpPr>
      <p:sp>
        <p:nvSpPr>
          <p:cNvPr id="247" name="Google Shape;247;p42"/>
          <p:cNvSpPr/>
          <p:nvPr/>
        </p:nvSpPr>
        <p:spPr>
          <a:xfrm>
            <a:off x="287338" y="329803"/>
            <a:ext cx="8578849" cy="4465391"/>
          </a:xfrm>
          <a:custGeom>
            <a:rect b="b" l="l" r="r" t="t"/>
            <a:pathLst>
              <a:path extrusionOk="0" h="5781675" w="8571865">
                <a:moveTo>
                  <a:pt x="0" y="5781598"/>
                </a:moveTo>
                <a:lnTo>
                  <a:pt x="8571598" y="5781598"/>
                </a:lnTo>
                <a:lnTo>
                  <a:pt x="8571598" y="0"/>
                </a:lnTo>
                <a:lnTo>
                  <a:pt x="0" y="0"/>
                </a:lnTo>
                <a:lnTo>
                  <a:pt x="0" y="5781598"/>
                </a:lnTo>
                <a:close/>
              </a:path>
            </a:pathLst>
          </a:custGeom>
          <a:solidFill>
            <a:srgbClr val="EAEA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42"/>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42"/>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250" name="Google Shape;250;p42"/>
          <p:cNvSpPr txBox="1"/>
          <p:nvPr>
            <p:ph idx="1" type="body"/>
          </p:nvPr>
        </p:nvSpPr>
        <p:spPr>
          <a:xfrm>
            <a:off x="1080000" y="580440"/>
            <a:ext cx="7400612" cy="357188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dk2"/>
              </a:buClr>
              <a:buSzPts val="1500"/>
              <a:buNone/>
              <a:defRPr b="1" sz="1500" cap="none">
                <a:solidFill>
                  <a:schemeClr val="dk2"/>
                </a:solidFill>
              </a:defRPr>
            </a:lvl1pPr>
            <a:lvl2pPr indent="-228600" lvl="1" marL="914400" algn="just">
              <a:lnSpc>
                <a:spcPct val="110000"/>
              </a:lnSpc>
              <a:spcBef>
                <a:spcPts val="600"/>
              </a:spcBef>
              <a:spcAft>
                <a:spcPts val="0"/>
              </a:spcAft>
              <a:buSzPts val="900"/>
              <a:buNone/>
              <a:defRPr b="0" sz="900">
                <a:solidFill>
                  <a:schemeClr val="dk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1" name="Google Shape;251;p42"/>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showMasterSp="0">
  <p:cSld name="Contact">
    <p:spTree>
      <p:nvGrpSpPr>
        <p:cNvPr id="252" name="Shape 252"/>
        <p:cNvGrpSpPr/>
        <p:nvPr/>
      </p:nvGrpSpPr>
      <p:grpSpPr>
        <a:xfrm>
          <a:off x="0" y="0"/>
          <a:ext cx="0" cy="0"/>
          <a:chOff x="0" y="0"/>
          <a:chExt cx="0" cy="0"/>
        </a:xfrm>
      </p:grpSpPr>
      <p:sp>
        <p:nvSpPr>
          <p:cNvPr id="253" name="Google Shape;253;p43"/>
          <p:cNvSpPr/>
          <p:nvPr/>
        </p:nvSpPr>
        <p:spPr>
          <a:xfrm>
            <a:off x="287338" y="329803"/>
            <a:ext cx="8578849" cy="4465391"/>
          </a:xfrm>
          <a:custGeom>
            <a:rect b="b" l="l" r="r" t="t"/>
            <a:pathLst>
              <a:path extrusionOk="0" h="5781675" w="8571865">
                <a:moveTo>
                  <a:pt x="0" y="5781598"/>
                </a:moveTo>
                <a:lnTo>
                  <a:pt x="8571598" y="5781598"/>
                </a:lnTo>
                <a:lnTo>
                  <a:pt x="8571598" y="0"/>
                </a:lnTo>
                <a:lnTo>
                  <a:pt x="0" y="0"/>
                </a:lnTo>
                <a:lnTo>
                  <a:pt x="0" y="5781598"/>
                </a:lnTo>
                <a:close/>
              </a:path>
            </a:pathLst>
          </a:custGeom>
          <a:solidFill>
            <a:srgbClr val="EAEA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43"/>
          <p:cNvSpPr txBox="1"/>
          <p:nvPr>
            <p:ph idx="1" type="body"/>
          </p:nvPr>
        </p:nvSpPr>
        <p:spPr>
          <a:xfrm>
            <a:off x="3665304" y="573648"/>
            <a:ext cx="2726690" cy="4847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dk2"/>
              </a:buClr>
              <a:buSzPts val="1300"/>
              <a:buNone/>
              <a:defRPr b="1" sz="1300" cap="none">
                <a:solidFill>
                  <a:schemeClr val="dk2"/>
                </a:solidFill>
              </a:defRPr>
            </a:lvl1pPr>
            <a:lvl2pPr indent="-228600" lvl="1" marL="914400" algn="l">
              <a:lnSpc>
                <a:spcPct val="100000"/>
              </a:lnSpc>
              <a:spcBef>
                <a:spcPts val="900"/>
              </a:spcBef>
              <a:spcAft>
                <a:spcPts val="0"/>
              </a:spcAft>
              <a:buSzPts val="1100"/>
              <a:buNone/>
              <a:defRPr b="0" sz="1100" cap="none">
                <a:solidFill>
                  <a:schemeClr val="dk1"/>
                </a:solidFill>
              </a:defRPr>
            </a:lvl2pPr>
            <a:lvl3pPr indent="-304800" lvl="2" marL="1371600" algn="l">
              <a:lnSpc>
                <a:spcPct val="100000"/>
              </a:lnSpc>
              <a:spcBef>
                <a:spcPts val="1000"/>
              </a:spcBef>
              <a:spcAft>
                <a:spcPts val="0"/>
              </a:spcAft>
              <a:buSzPts val="1200"/>
              <a:buChar char="●"/>
              <a:defRPr b="0" sz="1200" cap="none">
                <a:solidFill>
                  <a:schemeClr val="dk1"/>
                </a:solidFill>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5" name="Google Shape;255;p43"/>
          <p:cNvSpPr txBox="1"/>
          <p:nvPr>
            <p:ph idx="2" type="body"/>
          </p:nvPr>
        </p:nvSpPr>
        <p:spPr>
          <a:xfrm>
            <a:off x="3665304" y="3186000"/>
            <a:ext cx="2726690" cy="48474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1200"/>
              </a:spcBef>
              <a:spcAft>
                <a:spcPts val="0"/>
              </a:spcAft>
              <a:buClr>
                <a:schemeClr val="dk2"/>
              </a:buClr>
              <a:buSzPts val="1300"/>
              <a:buNone/>
              <a:defRPr b="1" sz="1300" cap="none">
                <a:solidFill>
                  <a:schemeClr val="dk2"/>
                </a:solidFill>
              </a:defRPr>
            </a:lvl1pPr>
            <a:lvl2pPr indent="-228600" lvl="1" marL="914400" algn="l">
              <a:lnSpc>
                <a:spcPct val="100000"/>
              </a:lnSpc>
              <a:spcBef>
                <a:spcPts val="900"/>
              </a:spcBef>
              <a:spcAft>
                <a:spcPts val="0"/>
              </a:spcAft>
              <a:buSzPts val="1100"/>
              <a:buNone/>
              <a:defRPr b="0" sz="1100" cap="none">
                <a:solidFill>
                  <a:schemeClr val="dk1"/>
                </a:solidFill>
              </a:defRPr>
            </a:lvl2pPr>
            <a:lvl3pPr indent="-304800" lvl="2" marL="1371600" algn="l">
              <a:lnSpc>
                <a:spcPct val="100000"/>
              </a:lnSpc>
              <a:spcBef>
                <a:spcPts val="1000"/>
              </a:spcBef>
              <a:spcAft>
                <a:spcPts val="0"/>
              </a:spcAft>
              <a:buSzPts val="1200"/>
              <a:buChar char="●"/>
              <a:defRPr b="0" sz="1200" cap="none">
                <a:solidFill>
                  <a:schemeClr val="dk1"/>
                </a:solidFill>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56" name="Google Shape;256;p43"/>
          <p:cNvSpPr txBox="1"/>
          <p:nvPr/>
        </p:nvSpPr>
        <p:spPr>
          <a:xfrm>
            <a:off x="1067305" y="531079"/>
            <a:ext cx="2250141" cy="43088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fr-FR" sz="2800">
                <a:solidFill>
                  <a:schemeClr val="lt2"/>
                </a:solidFill>
                <a:latin typeface="Arial"/>
                <a:ea typeface="Arial"/>
                <a:cs typeface="Arial"/>
                <a:sym typeface="Arial"/>
              </a:rPr>
              <a:t>CONTACT</a:t>
            </a:r>
            <a:endParaRPr/>
          </a:p>
        </p:txBody>
      </p:sp>
      <p:pic>
        <p:nvPicPr>
          <p:cNvPr id="257" name="Google Shape;257;p43"/>
          <p:cNvPicPr preferRelativeResize="0"/>
          <p:nvPr/>
        </p:nvPicPr>
        <p:blipFill rotWithShape="1">
          <a:blip r:embed="rId2">
            <a:alphaModFix/>
          </a:blip>
          <a:srcRect b="0" l="0" r="0" t="0"/>
          <a:stretch/>
        </p:blipFill>
        <p:spPr>
          <a:xfrm>
            <a:off x="3619477" y="4300837"/>
            <a:ext cx="840000" cy="2519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p:cSld name="Contenu">
    <p:spTree>
      <p:nvGrpSpPr>
        <p:cNvPr id="33" name="Shape 33"/>
        <p:cNvGrpSpPr/>
        <p:nvPr/>
      </p:nvGrpSpPr>
      <p:grpSpPr>
        <a:xfrm>
          <a:off x="0" y="0"/>
          <a:ext cx="0" cy="0"/>
          <a:chOff x="0" y="0"/>
          <a:chExt cx="0" cy="0"/>
        </a:xfrm>
      </p:grpSpPr>
      <p:sp>
        <p:nvSpPr>
          <p:cNvPr id="34" name="Google Shape;34;p19"/>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9"/>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37" name="Google Shape;37;p19"/>
          <p:cNvSpPr/>
          <p:nvPr/>
        </p:nvSpPr>
        <p:spPr>
          <a:xfrm>
            <a:off x="1080005" y="4795195"/>
            <a:ext cx="8067675" cy="0"/>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 name="Google Shape;38;p19"/>
          <p:cNvSpPr txBox="1"/>
          <p:nvPr>
            <p:ph idx="1" type="body"/>
          </p:nvPr>
        </p:nvSpPr>
        <p:spPr>
          <a:xfrm>
            <a:off x="223838" y="262675"/>
            <a:ext cx="591950" cy="307777"/>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1200"/>
              </a:spcBef>
              <a:spcAft>
                <a:spcPts val="0"/>
              </a:spcAft>
              <a:buClr>
                <a:schemeClr val="dk1"/>
              </a:buClr>
              <a:buSzPts val="2000"/>
              <a:buNone/>
              <a:defRPr b="1" sz="2000">
                <a:solidFill>
                  <a:schemeClr val="dk1"/>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19"/>
          <p:cNvSpPr txBox="1"/>
          <p:nvPr>
            <p:ph idx="2" type="body"/>
          </p:nvPr>
        </p:nvSpPr>
        <p:spPr>
          <a:xfrm>
            <a:off x="1079503" y="975123"/>
            <a:ext cx="7780543" cy="3268265"/>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accent1"/>
              </a:buClr>
              <a:buSzPts val="1800"/>
              <a:buNone/>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284479" lvl="4" marL="2286000" algn="l">
              <a:lnSpc>
                <a:spcPct val="100000"/>
              </a:lnSpc>
              <a:spcBef>
                <a:spcPts val="600"/>
              </a:spcBef>
              <a:spcAft>
                <a:spcPts val="0"/>
              </a:spcAft>
              <a:buSzPts val="88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0" name="Google Shape;40;p19"/>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41" name="Shape 41"/>
        <p:cNvGrpSpPr/>
        <p:nvPr/>
      </p:nvGrpSpPr>
      <p:grpSpPr>
        <a:xfrm>
          <a:off x="0" y="0"/>
          <a:ext cx="0" cy="0"/>
          <a:chOff x="0" y="0"/>
          <a:chExt cx="0" cy="0"/>
        </a:xfrm>
      </p:grpSpPr>
      <p:sp>
        <p:nvSpPr>
          <p:cNvPr id="42" name="Google Shape;42;p20"/>
          <p:cNvSpPr txBox="1"/>
          <p:nvPr>
            <p:ph type="ctrTitle"/>
          </p:nvPr>
        </p:nvSpPr>
        <p:spPr>
          <a:xfrm>
            <a:off x="1143000" y="841772"/>
            <a:ext cx="6858000" cy="17907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Clr>
                <a:schemeClr val="dk2"/>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0"/>
          <p:cNvSpPr txBox="1"/>
          <p:nvPr>
            <p:ph idx="1" type="subTitle"/>
          </p:nvPr>
        </p:nvSpPr>
        <p:spPr>
          <a:xfrm>
            <a:off x="1143000" y="2701528"/>
            <a:ext cx="6858000" cy="1241822"/>
          </a:xfrm>
          <a:prstGeom prst="rect">
            <a:avLst/>
          </a:prstGeom>
          <a:noFill/>
          <a:ln>
            <a:noFill/>
          </a:ln>
        </p:spPr>
        <p:txBody>
          <a:bodyPr anchorCtr="0" anchor="t" bIns="0" lIns="0" spcFirstLastPara="1" rIns="0" wrap="square" tIns="0">
            <a:noAutofit/>
          </a:bodyPr>
          <a:lstStyle>
            <a:lvl1pPr lvl="0" algn="ctr">
              <a:lnSpc>
                <a:spcPct val="100000"/>
              </a:lnSpc>
              <a:spcBef>
                <a:spcPts val="1200"/>
              </a:spcBef>
              <a:spcAft>
                <a:spcPts val="0"/>
              </a:spcAft>
              <a:buClr>
                <a:schemeClr val="accent1"/>
              </a:buClr>
              <a:buSzPts val="1800"/>
              <a:buNone/>
              <a:defRPr sz="1800"/>
            </a:lvl1pPr>
            <a:lvl2pPr lvl="1" algn="ctr">
              <a:lnSpc>
                <a:spcPct val="100000"/>
              </a:lnSpc>
              <a:spcBef>
                <a:spcPts val="1000"/>
              </a:spcBef>
              <a:spcAft>
                <a:spcPts val="0"/>
              </a:spcAft>
              <a:buSzPts val="1500"/>
              <a:buNone/>
              <a:defRPr sz="1500"/>
            </a:lvl2pPr>
            <a:lvl3pPr lvl="2" algn="ctr">
              <a:lnSpc>
                <a:spcPct val="100000"/>
              </a:lnSpc>
              <a:spcBef>
                <a:spcPts val="1000"/>
              </a:spcBef>
              <a:spcAft>
                <a:spcPts val="0"/>
              </a:spcAft>
              <a:buSzPts val="1350"/>
              <a:buNone/>
              <a:defRPr sz="1350"/>
            </a:lvl3pPr>
            <a:lvl4pPr lvl="3" algn="ctr">
              <a:lnSpc>
                <a:spcPct val="100000"/>
              </a:lnSpc>
              <a:spcBef>
                <a:spcPts val="600"/>
              </a:spcBef>
              <a:spcAft>
                <a:spcPts val="0"/>
              </a:spcAft>
              <a:buSzPts val="960"/>
              <a:buNone/>
              <a:defRPr sz="1200"/>
            </a:lvl4pPr>
            <a:lvl5pPr lvl="4" algn="ctr">
              <a:lnSpc>
                <a:spcPct val="100000"/>
              </a:lnSpc>
              <a:spcBef>
                <a:spcPts val="600"/>
              </a:spcBef>
              <a:spcAft>
                <a:spcPts val="0"/>
              </a:spcAft>
              <a:buSzPts val="960"/>
              <a:buNone/>
              <a:defRPr sz="1200"/>
            </a:lvl5pPr>
            <a:lvl6pPr lvl="5" algn="ctr">
              <a:lnSpc>
                <a:spcPct val="100000"/>
              </a:lnSpc>
              <a:spcBef>
                <a:spcPts val="600"/>
              </a:spcBef>
              <a:spcAft>
                <a:spcPts val="0"/>
              </a:spcAft>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4" name="Google Shape;44;p20"/>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0"/>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0"/>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1 " showMasterSp="0">
  <p:cSld name="Couverture 1 ">
    <p:spTree>
      <p:nvGrpSpPr>
        <p:cNvPr id="47" name="Shape 47"/>
        <p:cNvGrpSpPr/>
        <p:nvPr/>
      </p:nvGrpSpPr>
      <p:grpSpPr>
        <a:xfrm>
          <a:off x="0" y="0"/>
          <a:ext cx="0" cy="0"/>
          <a:chOff x="0" y="0"/>
          <a:chExt cx="0" cy="0"/>
        </a:xfrm>
      </p:grpSpPr>
      <p:sp>
        <p:nvSpPr>
          <p:cNvPr id="48" name="Google Shape;48;p21"/>
          <p:cNvSpPr/>
          <p:nvPr/>
        </p:nvSpPr>
        <p:spPr>
          <a:xfrm>
            <a:off x="3551364" y="3195083"/>
            <a:ext cx="2224874" cy="883208"/>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9" name="Google Shape;49;p21"/>
          <p:cNvSpPr txBox="1"/>
          <p:nvPr>
            <p:ph type="ctrTitle"/>
          </p:nvPr>
        </p:nvSpPr>
        <p:spPr>
          <a:xfrm>
            <a:off x="0" y="1440000"/>
            <a:ext cx="9144000" cy="958500"/>
          </a:xfrm>
          <a:prstGeom prst="rect">
            <a:avLst/>
          </a:prstGeom>
          <a:noFill/>
          <a:ln>
            <a:noFill/>
          </a:ln>
        </p:spPr>
        <p:txBody>
          <a:bodyPr anchorCtr="0" anchor="t" bIns="0" lIns="0" spcFirstLastPara="1" rIns="0" wrap="square" tIns="0">
            <a:noAutofit/>
          </a:bodyPr>
          <a:lstStyle>
            <a:lvl1pPr lvl="0" algn="ctr">
              <a:lnSpc>
                <a:spcPct val="95000"/>
              </a:lnSpc>
              <a:spcBef>
                <a:spcPts val="0"/>
              </a:spcBef>
              <a:spcAft>
                <a:spcPts val="0"/>
              </a:spcAft>
              <a:buClr>
                <a:schemeClr val="dk2"/>
              </a:buClr>
              <a:buSzPts val="2800"/>
              <a:buFont typeface="Arial"/>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21"/>
          <p:cNvSpPr txBox="1"/>
          <p:nvPr>
            <p:ph idx="1" type="subTitle"/>
          </p:nvPr>
        </p:nvSpPr>
        <p:spPr>
          <a:xfrm>
            <a:off x="3030071" y="2794973"/>
            <a:ext cx="3083858" cy="40011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Clr>
                <a:schemeClr val="lt2"/>
              </a:buClr>
              <a:buSzPts val="1300"/>
              <a:buNone/>
              <a:defRPr b="0" sz="1300">
                <a:solidFill>
                  <a:schemeClr val="lt2"/>
                </a:solidFill>
              </a:defRPr>
            </a:lvl1pPr>
            <a:lvl2pPr lvl="1" algn="ctr">
              <a:lnSpc>
                <a:spcPct val="100000"/>
              </a:lnSpc>
              <a:spcBef>
                <a:spcPts val="1000"/>
              </a:spcBef>
              <a:spcAft>
                <a:spcPts val="0"/>
              </a:spcAft>
              <a:buSzPts val="1500"/>
              <a:buNone/>
              <a:defRPr sz="1500"/>
            </a:lvl2pPr>
            <a:lvl3pPr lvl="2" algn="ctr">
              <a:lnSpc>
                <a:spcPct val="100000"/>
              </a:lnSpc>
              <a:spcBef>
                <a:spcPts val="1000"/>
              </a:spcBef>
              <a:spcAft>
                <a:spcPts val="0"/>
              </a:spcAft>
              <a:buSzPts val="1351"/>
              <a:buNone/>
              <a:defRPr sz="1351"/>
            </a:lvl3pPr>
            <a:lvl4pPr lvl="3" algn="ctr">
              <a:lnSpc>
                <a:spcPct val="100000"/>
              </a:lnSpc>
              <a:spcBef>
                <a:spcPts val="600"/>
              </a:spcBef>
              <a:spcAft>
                <a:spcPts val="0"/>
              </a:spcAft>
              <a:buSzPts val="960"/>
              <a:buNone/>
              <a:defRPr sz="1200"/>
            </a:lvl4pPr>
            <a:lvl5pPr lvl="4" algn="ctr">
              <a:lnSpc>
                <a:spcPct val="100000"/>
              </a:lnSpc>
              <a:spcBef>
                <a:spcPts val="600"/>
              </a:spcBef>
              <a:spcAft>
                <a:spcPts val="0"/>
              </a:spcAft>
              <a:buSzPts val="960"/>
              <a:buNone/>
              <a:defRPr sz="1200"/>
            </a:lvl5pPr>
            <a:lvl6pPr lvl="5" algn="ctr">
              <a:lnSpc>
                <a:spcPct val="100000"/>
              </a:lnSpc>
              <a:spcBef>
                <a:spcPts val="600"/>
              </a:spcBef>
              <a:spcAft>
                <a:spcPts val="0"/>
              </a:spcAft>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51" name="Google Shape;51;p21"/>
          <p:cNvPicPr preferRelativeResize="0"/>
          <p:nvPr/>
        </p:nvPicPr>
        <p:blipFill rotWithShape="1">
          <a:blip r:embed="rId3">
            <a:alphaModFix/>
          </a:blip>
          <a:srcRect b="0" l="0" r="0" t="0"/>
          <a:stretch/>
        </p:blipFill>
        <p:spPr>
          <a:xfrm>
            <a:off x="3690000" y="288954"/>
            <a:ext cx="1764000" cy="454913"/>
          </a:xfrm>
          <a:prstGeom prst="rect">
            <a:avLst/>
          </a:prstGeom>
          <a:noFill/>
          <a:ln>
            <a:noFill/>
          </a:ln>
        </p:spPr>
      </p:pic>
      <p:pic>
        <p:nvPicPr>
          <p:cNvPr id="52" name="Google Shape;52;p21"/>
          <p:cNvPicPr preferRelativeResize="0"/>
          <p:nvPr/>
        </p:nvPicPr>
        <p:blipFill rotWithShape="1">
          <a:blip r:embed="rId4">
            <a:alphaModFix/>
          </a:blip>
          <a:srcRect b="0" l="0" r="0" t="0"/>
          <a:stretch/>
        </p:blipFill>
        <p:spPr>
          <a:xfrm>
            <a:off x="4042800" y="4730683"/>
            <a:ext cx="1058400" cy="151948"/>
          </a:xfrm>
          <a:prstGeom prst="rect">
            <a:avLst/>
          </a:prstGeom>
          <a:noFill/>
          <a:ln>
            <a:noFill/>
          </a:ln>
        </p:spPr>
      </p:pic>
      <p:sp>
        <p:nvSpPr>
          <p:cNvPr id="53" name="Google Shape;53;p21"/>
          <p:cNvSpPr txBox="1"/>
          <p:nvPr>
            <p:ph idx="2" type="body"/>
          </p:nvPr>
        </p:nvSpPr>
        <p:spPr>
          <a:xfrm>
            <a:off x="7136358" y="4737567"/>
            <a:ext cx="1726825" cy="138499"/>
          </a:xfrm>
          <a:prstGeom prst="rect">
            <a:avLst/>
          </a:prstGeom>
          <a:noFill/>
          <a:ln>
            <a:noFill/>
          </a:ln>
        </p:spPr>
        <p:txBody>
          <a:bodyPr anchorCtr="0" anchor="t" bIns="0" lIns="0" spcFirstLastPara="1" rIns="0" wrap="square" tIns="0">
            <a:spAutoFit/>
          </a:bodyPr>
          <a:lstStyle>
            <a:lvl1pPr indent="-228600" lvl="0" marL="457200" algn="r">
              <a:lnSpc>
                <a:spcPct val="100000"/>
              </a:lnSpc>
              <a:spcBef>
                <a:spcPts val="1200"/>
              </a:spcBef>
              <a:spcAft>
                <a:spcPts val="0"/>
              </a:spcAft>
              <a:buClr>
                <a:srgbClr val="7F7F7F"/>
              </a:buClr>
              <a:buSzPts val="900"/>
              <a:buNone/>
              <a:defRPr sz="900" cap="none">
                <a:solidFill>
                  <a:srgbClr val="7F7F7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extLst>
    <p:ext uri="{DCECCB84-F9BA-43D5-87BE-67443E8EF086}">
      <p15:sldGuideLst>
        <p15:guide id="1" pos="2880">
          <p15:clr>
            <a:srgbClr val="FBAE40"/>
          </p15:clr>
        </p15:guide>
        <p15:guide id="2" orient="horz" pos="30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3" showMasterSp="0">
  <p:cSld name="Couverture 3">
    <p:spTree>
      <p:nvGrpSpPr>
        <p:cNvPr id="54"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b="17146" l="11193" r="0" t="0"/>
          <a:stretch/>
        </p:blipFill>
        <p:spPr>
          <a:xfrm rot="8169872">
            <a:off x="-34538" y="-2431903"/>
            <a:ext cx="7483071" cy="5836473"/>
          </a:xfrm>
          <a:custGeom>
            <a:rect b="b" l="l" r="r" t="t"/>
            <a:pathLst>
              <a:path extrusionOk="0" h="5836473" w="7483071">
                <a:moveTo>
                  <a:pt x="6078681" y="5836473"/>
                </a:moveTo>
                <a:lnTo>
                  <a:pt x="0" y="0"/>
                </a:lnTo>
                <a:lnTo>
                  <a:pt x="7483071" y="0"/>
                </a:lnTo>
                <a:lnTo>
                  <a:pt x="7483071" y="4373802"/>
                </a:lnTo>
                <a:close/>
              </a:path>
            </a:pathLst>
          </a:custGeom>
          <a:noFill/>
          <a:ln>
            <a:noFill/>
          </a:ln>
        </p:spPr>
      </p:pic>
      <p:pic>
        <p:nvPicPr>
          <p:cNvPr id="56" name="Google Shape;56;p22"/>
          <p:cNvPicPr preferRelativeResize="0"/>
          <p:nvPr/>
        </p:nvPicPr>
        <p:blipFill rotWithShape="1">
          <a:blip r:embed="rId2">
            <a:alphaModFix/>
          </a:blip>
          <a:srcRect b="0" l="8868" r="9946" t="33131"/>
          <a:stretch/>
        </p:blipFill>
        <p:spPr>
          <a:xfrm rot="6768274">
            <a:off x="2574893" y="-440820"/>
            <a:ext cx="7600888" cy="6798858"/>
          </a:xfrm>
          <a:custGeom>
            <a:rect b="b" l="l" r="r" t="t"/>
            <a:pathLst>
              <a:path extrusionOk="0" h="6798858" w="7600888">
                <a:moveTo>
                  <a:pt x="2020263" y="6798858"/>
                </a:moveTo>
                <a:lnTo>
                  <a:pt x="0" y="1993913"/>
                </a:lnTo>
                <a:lnTo>
                  <a:pt x="4742273" y="0"/>
                </a:lnTo>
                <a:lnTo>
                  <a:pt x="7600888" y="6798858"/>
                </a:lnTo>
                <a:close/>
              </a:path>
            </a:pathLst>
          </a:custGeom>
          <a:noFill/>
          <a:ln>
            <a:noFill/>
          </a:ln>
        </p:spPr>
      </p:pic>
      <p:sp>
        <p:nvSpPr>
          <p:cNvPr id="57" name="Google Shape;57;p22"/>
          <p:cNvSpPr/>
          <p:nvPr/>
        </p:nvSpPr>
        <p:spPr>
          <a:xfrm>
            <a:off x="576263" y="587831"/>
            <a:ext cx="7787294" cy="3920813"/>
          </a:xfrm>
          <a:prstGeom prst="rect">
            <a:avLst/>
          </a:prstGeom>
          <a:solidFill>
            <a:schemeClr val="lt1">
              <a:alpha val="87843"/>
            </a:schemeClr>
          </a:solidFill>
          <a:ln cap="flat" cmpd="sng" w="9525">
            <a:solidFill>
              <a:srgbClr val="F2F2F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200">
              <a:solidFill>
                <a:schemeClr val="lt1"/>
              </a:solidFill>
              <a:latin typeface="Arial"/>
              <a:ea typeface="Arial"/>
              <a:cs typeface="Arial"/>
              <a:sym typeface="Arial"/>
            </a:endParaRPr>
          </a:p>
        </p:txBody>
      </p:sp>
      <p:sp>
        <p:nvSpPr>
          <p:cNvPr id="58" name="Google Shape;58;p22"/>
          <p:cNvSpPr txBox="1"/>
          <p:nvPr>
            <p:ph type="ctrTitle"/>
          </p:nvPr>
        </p:nvSpPr>
        <p:spPr>
          <a:xfrm>
            <a:off x="1080005" y="1627200"/>
            <a:ext cx="3772545" cy="818686"/>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Clr>
                <a:schemeClr val="dk2"/>
              </a:buClr>
              <a:buSzPts val="2800"/>
              <a:buFont typeface="Arial"/>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22"/>
          <p:cNvSpPr txBox="1"/>
          <p:nvPr>
            <p:ph idx="1" type="subTitle"/>
          </p:nvPr>
        </p:nvSpPr>
        <p:spPr>
          <a:xfrm>
            <a:off x="1080000" y="3280711"/>
            <a:ext cx="3083858" cy="40011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2"/>
              </a:buClr>
              <a:buSzPts val="1300"/>
              <a:buNone/>
              <a:defRPr b="0" sz="1300">
                <a:solidFill>
                  <a:schemeClr val="lt2"/>
                </a:solidFill>
              </a:defRPr>
            </a:lvl1pPr>
            <a:lvl2pPr lvl="1" algn="ctr">
              <a:lnSpc>
                <a:spcPct val="100000"/>
              </a:lnSpc>
              <a:spcBef>
                <a:spcPts val="1000"/>
              </a:spcBef>
              <a:spcAft>
                <a:spcPts val="0"/>
              </a:spcAft>
              <a:buSzPts val="1500"/>
              <a:buNone/>
              <a:defRPr sz="1500"/>
            </a:lvl2pPr>
            <a:lvl3pPr lvl="2" algn="ctr">
              <a:lnSpc>
                <a:spcPct val="100000"/>
              </a:lnSpc>
              <a:spcBef>
                <a:spcPts val="1000"/>
              </a:spcBef>
              <a:spcAft>
                <a:spcPts val="0"/>
              </a:spcAft>
              <a:buSzPts val="1351"/>
              <a:buNone/>
              <a:defRPr sz="1351"/>
            </a:lvl3pPr>
            <a:lvl4pPr lvl="3" algn="ctr">
              <a:lnSpc>
                <a:spcPct val="100000"/>
              </a:lnSpc>
              <a:spcBef>
                <a:spcPts val="600"/>
              </a:spcBef>
              <a:spcAft>
                <a:spcPts val="0"/>
              </a:spcAft>
              <a:buSzPts val="960"/>
              <a:buNone/>
              <a:defRPr sz="1200"/>
            </a:lvl4pPr>
            <a:lvl5pPr lvl="4" algn="ctr">
              <a:lnSpc>
                <a:spcPct val="100000"/>
              </a:lnSpc>
              <a:spcBef>
                <a:spcPts val="600"/>
              </a:spcBef>
              <a:spcAft>
                <a:spcPts val="0"/>
              </a:spcAft>
              <a:buSzPts val="960"/>
              <a:buNone/>
              <a:defRPr sz="1200"/>
            </a:lvl5pPr>
            <a:lvl6pPr lvl="5" algn="ctr">
              <a:lnSpc>
                <a:spcPct val="100000"/>
              </a:lnSpc>
              <a:spcBef>
                <a:spcPts val="600"/>
              </a:spcBef>
              <a:spcAft>
                <a:spcPts val="0"/>
              </a:spcAft>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pic>
        <p:nvPicPr>
          <p:cNvPr id="60" name="Google Shape;60;p22"/>
          <p:cNvPicPr preferRelativeResize="0"/>
          <p:nvPr/>
        </p:nvPicPr>
        <p:blipFill rotWithShape="1">
          <a:blip r:embed="rId3">
            <a:alphaModFix/>
          </a:blip>
          <a:srcRect b="0" l="0" r="0" t="0"/>
          <a:stretch/>
        </p:blipFill>
        <p:spPr>
          <a:xfrm>
            <a:off x="996377" y="760450"/>
            <a:ext cx="1764000" cy="454913"/>
          </a:xfrm>
          <a:prstGeom prst="rect">
            <a:avLst/>
          </a:prstGeom>
          <a:noFill/>
          <a:ln>
            <a:noFill/>
          </a:ln>
        </p:spPr>
      </p:pic>
      <p:sp>
        <p:nvSpPr>
          <p:cNvPr id="61" name="Google Shape;61;p22"/>
          <p:cNvSpPr txBox="1"/>
          <p:nvPr>
            <p:ph idx="2" type="body"/>
          </p:nvPr>
        </p:nvSpPr>
        <p:spPr>
          <a:xfrm>
            <a:off x="7136358" y="4737567"/>
            <a:ext cx="1726825" cy="138499"/>
          </a:xfrm>
          <a:prstGeom prst="rect">
            <a:avLst/>
          </a:prstGeom>
          <a:noFill/>
          <a:ln>
            <a:noFill/>
          </a:ln>
        </p:spPr>
        <p:txBody>
          <a:bodyPr anchorCtr="0" anchor="t" bIns="0" lIns="0" spcFirstLastPara="1" rIns="0" wrap="square" tIns="0">
            <a:spAutoFit/>
          </a:bodyPr>
          <a:lstStyle>
            <a:lvl1pPr indent="-228600" lvl="0" marL="457200" algn="r">
              <a:lnSpc>
                <a:spcPct val="100000"/>
              </a:lnSpc>
              <a:spcBef>
                <a:spcPts val="1200"/>
              </a:spcBef>
              <a:spcAft>
                <a:spcPts val="0"/>
              </a:spcAft>
              <a:buClr>
                <a:srgbClr val="7F7F7F"/>
              </a:buClr>
              <a:buSzPts val="900"/>
              <a:buNone/>
              <a:defRPr sz="900" cap="none">
                <a:solidFill>
                  <a:srgbClr val="7F7F7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62" name="Google Shape;62;p22"/>
          <p:cNvPicPr preferRelativeResize="0"/>
          <p:nvPr/>
        </p:nvPicPr>
        <p:blipFill rotWithShape="1">
          <a:blip r:embed="rId4">
            <a:alphaModFix/>
          </a:blip>
          <a:srcRect b="0" l="0" r="0" t="0"/>
          <a:stretch/>
        </p:blipFill>
        <p:spPr>
          <a:xfrm>
            <a:off x="1052228" y="4730683"/>
            <a:ext cx="1058400" cy="1519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image modifiable" showMasterSp="0">
  <p:cSld name="Couverture image modifiable">
    <p:spTree>
      <p:nvGrpSpPr>
        <p:cNvPr id="63" name="Shape 63"/>
        <p:cNvGrpSpPr/>
        <p:nvPr/>
      </p:nvGrpSpPr>
      <p:grpSpPr>
        <a:xfrm>
          <a:off x="0" y="0"/>
          <a:ext cx="0" cy="0"/>
          <a:chOff x="0" y="0"/>
          <a:chExt cx="0" cy="0"/>
        </a:xfrm>
      </p:grpSpPr>
      <p:sp>
        <p:nvSpPr>
          <p:cNvPr id="64" name="Google Shape;64;p23"/>
          <p:cNvSpPr/>
          <p:nvPr>
            <p:ph idx="2" type="pic"/>
          </p:nvPr>
        </p:nvSpPr>
        <p:spPr>
          <a:xfrm>
            <a:off x="5299200" y="1259999"/>
            <a:ext cx="3583980" cy="3165007"/>
          </a:xfrm>
          <a:prstGeom prst="rect">
            <a:avLst/>
          </a:prstGeom>
          <a:noFill/>
          <a:ln>
            <a:noFill/>
          </a:ln>
        </p:spPr>
        <p:txBody>
          <a:bodyPr anchorCtr="0" anchor="ctr" bIns="0" lIns="0" spcFirstLastPara="1" rIns="0" wrap="square" tIns="0">
            <a:noAutofit/>
          </a:bodyPr>
          <a:lstStyle>
            <a:lvl1pPr lvl="0" marR="0" rtl="0" algn="ctr">
              <a:lnSpc>
                <a:spcPct val="100000"/>
              </a:lnSpc>
              <a:spcBef>
                <a:spcPts val="1200"/>
              </a:spcBef>
              <a:spcAft>
                <a:spcPts val="0"/>
              </a:spcAft>
              <a:buClr>
                <a:schemeClr val="lt2"/>
              </a:buClr>
              <a:buSzPts val="1700"/>
              <a:buFont typeface="Arial"/>
              <a:buNone/>
              <a:defRPr b="0" i="0" sz="1700" u="none" cap="none" strike="noStrike">
                <a:solidFill>
                  <a:schemeClr val="lt2"/>
                </a:solidFill>
                <a:latin typeface="Arial"/>
                <a:ea typeface="Arial"/>
                <a:cs typeface="Arial"/>
                <a:sym typeface="Arial"/>
              </a:defRPr>
            </a:lvl1pPr>
            <a:lvl2pPr lvl="1"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lvl="2"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lvl="5"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lvl="6"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lvl="7"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lvl="8"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65" name="Google Shape;65;p23"/>
          <p:cNvSpPr txBox="1"/>
          <p:nvPr>
            <p:ph type="ctrTitle"/>
          </p:nvPr>
        </p:nvSpPr>
        <p:spPr>
          <a:xfrm>
            <a:off x="1080005" y="1441801"/>
            <a:ext cx="3772545" cy="818686"/>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Clr>
                <a:schemeClr val="dk2"/>
              </a:buClr>
              <a:buSzPts val="2800"/>
              <a:buFont typeface="Arial"/>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23"/>
          <p:cNvSpPr txBox="1"/>
          <p:nvPr>
            <p:ph idx="1" type="subTitle"/>
          </p:nvPr>
        </p:nvSpPr>
        <p:spPr>
          <a:xfrm>
            <a:off x="1080000" y="3237531"/>
            <a:ext cx="3083858" cy="40011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2"/>
              </a:buClr>
              <a:buSzPts val="1300"/>
              <a:buNone/>
              <a:defRPr b="0" sz="1300">
                <a:solidFill>
                  <a:schemeClr val="lt2"/>
                </a:solidFill>
              </a:defRPr>
            </a:lvl1pPr>
            <a:lvl2pPr lvl="1" algn="ctr">
              <a:lnSpc>
                <a:spcPct val="100000"/>
              </a:lnSpc>
              <a:spcBef>
                <a:spcPts val="1000"/>
              </a:spcBef>
              <a:spcAft>
                <a:spcPts val="0"/>
              </a:spcAft>
              <a:buSzPts val="1500"/>
              <a:buNone/>
              <a:defRPr sz="1500"/>
            </a:lvl2pPr>
            <a:lvl3pPr lvl="2" algn="ctr">
              <a:lnSpc>
                <a:spcPct val="100000"/>
              </a:lnSpc>
              <a:spcBef>
                <a:spcPts val="1000"/>
              </a:spcBef>
              <a:spcAft>
                <a:spcPts val="0"/>
              </a:spcAft>
              <a:buSzPts val="1351"/>
              <a:buNone/>
              <a:defRPr sz="1351"/>
            </a:lvl3pPr>
            <a:lvl4pPr lvl="3" algn="ctr">
              <a:lnSpc>
                <a:spcPct val="100000"/>
              </a:lnSpc>
              <a:spcBef>
                <a:spcPts val="600"/>
              </a:spcBef>
              <a:spcAft>
                <a:spcPts val="0"/>
              </a:spcAft>
              <a:buSzPts val="960"/>
              <a:buNone/>
              <a:defRPr sz="1200"/>
            </a:lvl4pPr>
            <a:lvl5pPr lvl="4" algn="ctr">
              <a:lnSpc>
                <a:spcPct val="100000"/>
              </a:lnSpc>
              <a:spcBef>
                <a:spcPts val="600"/>
              </a:spcBef>
              <a:spcAft>
                <a:spcPts val="0"/>
              </a:spcAft>
              <a:buSzPts val="960"/>
              <a:buNone/>
              <a:defRPr sz="1200"/>
            </a:lvl5pPr>
            <a:lvl6pPr lvl="5" algn="ctr">
              <a:lnSpc>
                <a:spcPct val="100000"/>
              </a:lnSpc>
              <a:spcBef>
                <a:spcPts val="600"/>
              </a:spcBef>
              <a:spcAft>
                <a:spcPts val="0"/>
              </a:spcAft>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67" name="Google Shape;67;p23"/>
          <p:cNvSpPr txBox="1"/>
          <p:nvPr>
            <p:ph idx="3" type="body"/>
          </p:nvPr>
        </p:nvSpPr>
        <p:spPr>
          <a:xfrm>
            <a:off x="7136358" y="4737567"/>
            <a:ext cx="1726825" cy="138499"/>
          </a:xfrm>
          <a:prstGeom prst="rect">
            <a:avLst/>
          </a:prstGeom>
          <a:noFill/>
          <a:ln>
            <a:noFill/>
          </a:ln>
        </p:spPr>
        <p:txBody>
          <a:bodyPr anchorCtr="0" anchor="t" bIns="0" lIns="0" spcFirstLastPara="1" rIns="0" wrap="square" tIns="0">
            <a:spAutoFit/>
          </a:bodyPr>
          <a:lstStyle>
            <a:lvl1pPr indent="-228600" lvl="0" marL="457200" algn="r">
              <a:lnSpc>
                <a:spcPct val="100000"/>
              </a:lnSpc>
              <a:spcBef>
                <a:spcPts val="1200"/>
              </a:spcBef>
              <a:spcAft>
                <a:spcPts val="0"/>
              </a:spcAft>
              <a:buClr>
                <a:srgbClr val="7F7F7F"/>
              </a:buClr>
              <a:buSzPts val="900"/>
              <a:buNone/>
              <a:defRPr sz="900" cap="none">
                <a:solidFill>
                  <a:srgbClr val="7F7F7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68" name="Google Shape;68;p23"/>
          <p:cNvPicPr preferRelativeResize="0"/>
          <p:nvPr/>
        </p:nvPicPr>
        <p:blipFill rotWithShape="1">
          <a:blip r:embed="rId2">
            <a:alphaModFix/>
          </a:blip>
          <a:srcRect b="0" l="0" r="0" t="0"/>
          <a:stretch/>
        </p:blipFill>
        <p:spPr>
          <a:xfrm>
            <a:off x="517083" y="441436"/>
            <a:ext cx="1767600" cy="455841"/>
          </a:xfrm>
          <a:prstGeom prst="rect">
            <a:avLst/>
          </a:prstGeom>
          <a:noFill/>
          <a:ln>
            <a:noFill/>
          </a:ln>
        </p:spPr>
      </p:pic>
      <p:pic>
        <p:nvPicPr>
          <p:cNvPr id="69" name="Google Shape;69;p23"/>
          <p:cNvPicPr preferRelativeResize="0"/>
          <p:nvPr/>
        </p:nvPicPr>
        <p:blipFill rotWithShape="1">
          <a:blip r:embed="rId3">
            <a:alphaModFix/>
          </a:blip>
          <a:srcRect b="0" l="0" r="0" t="0"/>
          <a:stretch/>
        </p:blipFill>
        <p:spPr>
          <a:xfrm>
            <a:off x="517083" y="4730683"/>
            <a:ext cx="1058400" cy="151948"/>
          </a:xfrm>
          <a:prstGeom prst="rect">
            <a:avLst/>
          </a:prstGeom>
          <a:noFill/>
          <a:ln>
            <a:noFill/>
          </a:ln>
        </p:spPr>
      </p:pic>
    </p:spTree>
  </p:cSld>
  <p:clrMapOvr>
    <a:masterClrMapping/>
  </p:clrMapOvr>
  <p:extLst>
    <p:ext uri="{DCECCB84-F9BA-43D5-87BE-67443E8EF086}">
      <p15:sldGuideLst>
        <p15:guide id="1" orient="horz" pos="952">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uverture image 1" showMasterSp="0">
  <p:cSld name="Couverture image 1">
    <p:spTree>
      <p:nvGrpSpPr>
        <p:cNvPr id="70" name="Shape 70"/>
        <p:cNvGrpSpPr/>
        <p:nvPr/>
      </p:nvGrpSpPr>
      <p:grpSpPr>
        <a:xfrm>
          <a:off x="0" y="0"/>
          <a:ext cx="0" cy="0"/>
          <a:chOff x="0" y="0"/>
          <a:chExt cx="0" cy="0"/>
        </a:xfrm>
      </p:grpSpPr>
      <p:sp>
        <p:nvSpPr>
          <p:cNvPr id="71" name="Google Shape;71;p24"/>
          <p:cNvSpPr txBox="1"/>
          <p:nvPr>
            <p:ph type="ctrTitle"/>
          </p:nvPr>
        </p:nvSpPr>
        <p:spPr>
          <a:xfrm>
            <a:off x="1080005" y="1441801"/>
            <a:ext cx="3772545" cy="818686"/>
          </a:xfrm>
          <a:prstGeom prst="rect">
            <a:avLst/>
          </a:prstGeom>
          <a:noFill/>
          <a:ln>
            <a:noFill/>
          </a:ln>
        </p:spPr>
        <p:txBody>
          <a:bodyPr anchorCtr="0" anchor="t" bIns="0" lIns="0" spcFirstLastPara="1" rIns="0" wrap="square" tIns="0">
            <a:spAutoFit/>
          </a:bodyPr>
          <a:lstStyle>
            <a:lvl1pPr lvl="0" algn="l">
              <a:lnSpc>
                <a:spcPct val="95000"/>
              </a:lnSpc>
              <a:spcBef>
                <a:spcPts val="0"/>
              </a:spcBef>
              <a:spcAft>
                <a:spcPts val="0"/>
              </a:spcAft>
              <a:buClr>
                <a:schemeClr val="dk2"/>
              </a:buClr>
              <a:buSzPts val="2800"/>
              <a:buFont typeface="Arial"/>
              <a:buNone/>
              <a:defRPr b="0"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4"/>
          <p:cNvSpPr txBox="1"/>
          <p:nvPr>
            <p:ph idx="1" type="subTitle"/>
          </p:nvPr>
        </p:nvSpPr>
        <p:spPr>
          <a:xfrm>
            <a:off x="1080000" y="3237531"/>
            <a:ext cx="3083858" cy="40011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chemeClr val="lt2"/>
              </a:buClr>
              <a:buSzPts val="1300"/>
              <a:buNone/>
              <a:defRPr b="0" sz="1300">
                <a:solidFill>
                  <a:schemeClr val="lt2"/>
                </a:solidFill>
              </a:defRPr>
            </a:lvl1pPr>
            <a:lvl2pPr lvl="1" algn="ctr">
              <a:lnSpc>
                <a:spcPct val="100000"/>
              </a:lnSpc>
              <a:spcBef>
                <a:spcPts val="1000"/>
              </a:spcBef>
              <a:spcAft>
                <a:spcPts val="0"/>
              </a:spcAft>
              <a:buSzPts val="1500"/>
              <a:buNone/>
              <a:defRPr sz="1500"/>
            </a:lvl2pPr>
            <a:lvl3pPr lvl="2" algn="ctr">
              <a:lnSpc>
                <a:spcPct val="100000"/>
              </a:lnSpc>
              <a:spcBef>
                <a:spcPts val="1000"/>
              </a:spcBef>
              <a:spcAft>
                <a:spcPts val="0"/>
              </a:spcAft>
              <a:buSzPts val="1351"/>
              <a:buNone/>
              <a:defRPr sz="1351"/>
            </a:lvl3pPr>
            <a:lvl4pPr lvl="3" algn="ctr">
              <a:lnSpc>
                <a:spcPct val="100000"/>
              </a:lnSpc>
              <a:spcBef>
                <a:spcPts val="600"/>
              </a:spcBef>
              <a:spcAft>
                <a:spcPts val="0"/>
              </a:spcAft>
              <a:buSzPts val="960"/>
              <a:buNone/>
              <a:defRPr sz="1200"/>
            </a:lvl4pPr>
            <a:lvl5pPr lvl="4" algn="ctr">
              <a:lnSpc>
                <a:spcPct val="100000"/>
              </a:lnSpc>
              <a:spcBef>
                <a:spcPts val="600"/>
              </a:spcBef>
              <a:spcAft>
                <a:spcPts val="0"/>
              </a:spcAft>
              <a:buSzPts val="960"/>
              <a:buNone/>
              <a:defRPr sz="1200"/>
            </a:lvl5pPr>
            <a:lvl6pPr lvl="5" algn="ctr">
              <a:lnSpc>
                <a:spcPct val="100000"/>
              </a:lnSpc>
              <a:spcBef>
                <a:spcPts val="600"/>
              </a:spcBef>
              <a:spcAft>
                <a:spcPts val="0"/>
              </a:spcAft>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73" name="Google Shape;73;p24"/>
          <p:cNvSpPr txBox="1"/>
          <p:nvPr>
            <p:ph idx="2" type="body"/>
          </p:nvPr>
        </p:nvSpPr>
        <p:spPr>
          <a:xfrm>
            <a:off x="7136358" y="4737567"/>
            <a:ext cx="1726825" cy="138499"/>
          </a:xfrm>
          <a:prstGeom prst="rect">
            <a:avLst/>
          </a:prstGeom>
          <a:noFill/>
          <a:ln>
            <a:noFill/>
          </a:ln>
        </p:spPr>
        <p:txBody>
          <a:bodyPr anchorCtr="0" anchor="t" bIns="0" lIns="0" spcFirstLastPara="1" rIns="0" wrap="square" tIns="0">
            <a:spAutoFit/>
          </a:bodyPr>
          <a:lstStyle>
            <a:lvl1pPr indent="-228600" lvl="0" marL="457200" algn="r">
              <a:lnSpc>
                <a:spcPct val="100000"/>
              </a:lnSpc>
              <a:spcBef>
                <a:spcPts val="1200"/>
              </a:spcBef>
              <a:spcAft>
                <a:spcPts val="0"/>
              </a:spcAft>
              <a:buClr>
                <a:srgbClr val="7F7F7F"/>
              </a:buClr>
              <a:buSzPts val="900"/>
              <a:buNone/>
              <a:defRPr sz="900" cap="none">
                <a:solidFill>
                  <a:srgbClr val="7F7F7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74" name="Google Shape;74;p24"/>
          <p:cNvPicPr preferRelativeResize="0"/>
          <p:nvPr/>
        </p:nvPicPr>
        <p:blipFill rotWithShape="1">
          <a:blip r:embed="rId2">
            <a:alphaModFix/>
          </a:blip>
          <a:srcRect b="0" l="0" r="0" t="0"/>
          <a:stretch/>
        </p:blipFill>
        <p:spPr>
          <a:xfrm>
            <a:off x="517083" y="441436"/>
            <a:ext cx="1767600" cy="455841"/>
          </a:xfrm>
          <a:prstGeom prst="rect">
            <a:avLst/>
          </a:prstGeom>
          <a:noFill/>
          <a:ln>
            <a:noFill/>
          </a:ln>
        </p:spPr>
      </p:pic>
      <p:pic>
        <p:nvPicPr>
          <p:cNvPr id="75" name="Google Shape;75;p24"/>
          <p:cNvPicPr preferRelativeResize="0"/>
          <p:nvPr/>
        </p:nvPicPr>
        <p:blipFill rotWithShape="1">
          <a:blip r:embed="rId3">
            <a:alphaModFix/>
          </a:blip>
          <a:srcRect b="0" l="0" r="0" t="0"/>
          <a:stretch/>
        </p:blipFill>
        <p:spPr>
          <a:xfrm>
            <a:off x="5298332" y="1261359"/>
            <a:ext cx="3582440" cy="3163648"/>
          </a:xfrm>
          <a:prstGeom prst="rect">
            <a:avLst/>
          </a:prstGeom>
          <a:noFill/>
          <a:ln>
            <a:noFill/>
          </a:ln>
        </p:spPr>
      </p:pic>
      <p:pic>
        <p:nvPicPr>
          <p:cNvPr id="76" name="Google Shape;76;p24"/>
          <p:cNvPicPr preferRelativeResize="0"/>
          <p:nvPr/>
        </p:nvPicPr>
        <p:blipFill rotWithShape="1">
          <a:blip r:embed="rId4">
            <a:alphaModFix/>
          </a:blip>
          <a:srcRect b="0" l="0" r="0" t="0"/>
          <a:stretch/>
        </p:blipFill>
        <p:spPr>
          <a:xfrm>
            <a:off x="517083" y="4730683"/>
            <a:ext cx="1058400" cy="151948"/>
          </a:xfrm>
          <a:prstGeom prst="rect">
            <a:avLst/>
          </a:prstGeom>
          <a:noFill/>
          <a:ln>
            <a:noFill/>
          </a:ln>
        </p:spPr>
      </p:pic>
    </p:spTree>
  </p:cSld>
  <p:clrMapOvr>
    <a:masterClrMapping/>
  </p:clrMapOvr>
  <p:extLst>
    <p:ext uri="{DCECCB84-F9BA-43D5-87BE-67443E8EF086}">
      <p15:sldGuideLst>
        <p15:guide id="1" orient="horz" pos="952">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1">
  <p:cSld name="Intro 1">
    <p:spTree>
      <p:nvGrpSpPr>
        <p:cNvPr id="77" name="Shape 77"/>
        <p:cNvGrpSpPr/>
        <p:nvPr/>
      </p:nvGrpSpPr>
      <p:grpSpPr>
        <a:xfrm>
          <a:off x="0" y="0"/>
          <a:ext cx="0" cy="0"/>
          <a:chOff x="0" y="0"/>
          <a:chExt cx="0" cy="0"/>
        </a:xfrm>
      </p:grpSpPr>
      <p:sp>
        <p:nvSpPr>
          <p:cNvPr id="78" name="Google Shape;78;p25"/>
          <p:cNvSpPr/>
          <p:nvPr/>
        </p:nvSpPr>
        <p:spPr>
          <a:xfrm>
            <a:off x="287338" y="329803"/>
            <a:ext cx="8578849" cy="4465391"/>
          </a:xfrm>
          <a:custGeom>
            <a:rect b="b" l="l" r="r" t="t"/>
            <a:pathLst>
              <a:path extrusionOk="0" h="5781675" w="8571865">
                <a:moveTo>
                  <a:pt x="0" y="5781598"/>
                </a:moveTo>
                <a:lnTo>
                  <a:pt x="8571598" y="5781598"/>
                </a:lnTo>
                <a:lnTo>
                  <a:pt x="8571598" y="0"/>
                </a:lnTo>
                <a:lnTo>
                  <a:pt x="0" y="0"/>
                </a:lnTo>
                <a:lnTo>
                  <a:pt x="0" y="5781598"/>
                </a:lnTo>
                <a:close/>
              </a:path>
            </a:pathLst>
          </a:custGeom>
          <a:solidFill>
            <a:srgbClr val="EAEAEA"/>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79" name="Google Shape;79;p25"/>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fr-FR"/>
              <a:t>‹#›</a:t>
            </a:fld>
            <a:endParaRPr/>
          </a:p>
        </p:txBody>
      </p:sp>
      <p:sp>
        <p:nvSpPr>
          <p:cNvPr id="81" name="Google Shape;81;p25"/>
          <p:cNvSpPr txBox="1"/>
          <p:nvPr>
            <p:ph idx="1" type="body"/>
          </p:nvPr>
        </p:nvSpPr>
        <p:spPr>
          <a:xfrm>
            <a:off x="2970000" y="563880"/>
            <a:ext cx="5534025" cy="394761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200"/>
              </a:spcBef>
              <a:spcAft>
                <a:spcPts val="0"/>
              </a:spcAft>
              <a:buClr>
                <a:schemeClr val="dk2"/>
              </a:buClr>
              <a:buSzPts val="1700"/>
              <a:buNone/>
              <a:defRPr b="1" sz="1700" cap="none">
                <a:solidFill>
                  <a:schemeClr val="dk2"/>
                </a:solidFill>
              </a:defRPr>
            </a:lvl1pPr>
            <a:lvl2pPr indent="-228600" lvl="1" marL="914400" algn="l">
              <a:lnSpc>
                <a:spcPct val="120000"/>
              </a:lnSpc>
              <a:spcBef>
                <a:spcPts val="1000"/>
              </a:spcBef>
              <a:spcAft>
                <a:spcPts val="0"/>
              </a:spcAft>
              <a:buSzPts val="1300"/>
              <a:buNone/>
              <a:defRPr b="0" sz="1300">
                <a:solidFill>
                  <a:schemeClr val="dk1"/>
                </a:solidFill>
              </a:defRPr>
            </a:lvl2pPr>
            <a:lvl3pPr indent="-342900" lvl="2" marL="1371600" algn="l">
              <a:lnSpc>
                <a:spcPct val="100000"/>
              </a:lnSpc>
              <a:spcBef>
                <a:spcPts val="1000"/>
              </a:spcBef>
              <a:spcAft>
                <a:spcPts val="0"/>
              </a:spcAft>
              <a:buSzPts val="1800"/>
              <a:buChar char="●"/>
              <a:defRPr/>
            </a:lvl3pPr>
            <a:lvl4pPr indent="-320039" lvl="3" marL="1828800" algn="l">
              <a:lnSpc>
                <a:spcPct val="100000"/>
              </a:lnSpc>
              <a:spcBef>
                <a:spcPts val="600"/>
              </a:spcBef>
              <a:spcAft>
                <a:spcPts val="0"/>
              </a:spcAft>
              <a:buSzPts val="1440"/>
              <a:buChar char="▶"/>
              <a:defRPr/>
            </a:lvl4pPr>
            <a:lvl5pPr indent="-320039" lvl="4" marL="2286000" algn="l">
              <a:lnSpc>
                <a:spcPct val="100000"/>
              </a:lnSpc>
              <a:spcBef>
                <a:spcPts val="600"/>
              </a:spcBef>
              <a:spcAft>
                <a:spcPts val="0"/>
              </a:spcAft>
              <a:buSzPts val="1440"/>
              <a:buChar char="•"/>
              <a:defRPr/>
            </a:lvl5pPr>
            <a:lvl6pPr indent="-342900" lvl="5" marL="2743200" algn="l">
              <a:lnSpc>
                <a:spcPct val="100000"/>
              </a:lnSpc>
              <a:spcBef>
                <a:spcPts val="600"/>
              </a:spcBef>
              <a:spcAft>
                <a:spcPts val="0"/>
              </a:spcAft>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2" name="Google Shape;82;p25"/>
          <p:cNvSpPr/>
          <p:nvPr/>
        </p:nvSpPr>
        <p:spPr>
          <a:xfrm>
            <a:off x="1" y="329803"/>
            <a:ext cx="2962274" cy="1804750"/>
          </a:xfrm>
          <a:prstGeom prst="rect">
            <a:avLst/>
          </a:prstGeom>
          <a:blipFill rotWithShape="1">
            <a:blip r:embed="rId2">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83" name="Google Shape;83;p25"/>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1080005" y="294625"/>
            <a:ext cx="7780043" cy="4563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2"/>
              </a:buClr>
              <a:buSzPts val="2000"/>
              <a:buFont typeface="Arial"/>
              <a:buNone/>
              <a:defRPr b="1" i="0" sz="2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1080005" y="975600"/>
            <a:ext cx="7780043" cy="326350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1200"/>
              </a:spcBef>
              <a:spcAft>
                <a:spcPts val="0"/>
              </a:spcAft>
              <a:buClr>
                <a:schemeClr val="accent1"/>
              </a:buClr>
              <a:buSzPts val="1700"/>
              <a:buFont typeface="Arial"/>
              <a:buNone/>
              <a:defRPr b="1" i="0" sz="1700" u="none" cap="none" strike="noStrike">
                <a:solidFill>
                  <a:schemeClr val="accent1"/>
                </a:solidFill>
                <a:latin typeface="Arial"/>
                <a:ea typeface="Arial"/>
                <a:cs typeface="Arial"/>
                <a:sym typeface="Arial"/>
              </a:defRPr>
            </a:lvl1pPr>
            <a:lvl2pPr indent="-317500" lvl="1" marL="914400" marR="0" rtl="0" algn="l">
              <a:lnSpc>
                <a:spcPct val="100000"/>
              </a:lnSpc>
              <a:spcBef>
                <a:spcPts val="1000"/>
              </a:spcBef>
              <a:spcAft>
                <a:spcPts val="0"/>
              </a:spcAft>
              <a:buClr>
                <a:schemeClr val="accent1"/>
              </a:buClr>
              <a:buSzPts val="1400"/>
              <a:buFont typeface="Noto Sans Symbols"/>
              <a:buChar char="▶"/>
              <a:defRPr b="1" i="0" sz="1400" u="none" cap="none" strike="noStrike">
                <a:solidFill>
                  <a:schemeClr val="dk1"/>
                </a:solidFill>
                <a:latin typeface="Arial"/>
                <a:ea typeface="Arial"/>
                <a:cs typeface="Arial"/>
                <a:sym typeface="Arial"/>
              </a:defRPr>
            </a:lvl2pPr>
            <a:lvl3pPr indent="-311150" lvl="2" marL="1371600" marR="0" rtl="0" algn="l">
              <a:lnSpc>
                <a:spcPct val="100000"/>
              </a:lnSpc>
              <a:spcBef>
                <a:spcPts val="1000"/>
              </a:spcBef>
              <a:spcAft>
                <a:spcPts val="0"/>
              </a:spcAft>
              <a:buClr>
                <a:schemeClr val="accent1"/>
              </a:buClr>
              <a:buSzPts val="1300"/>
              <a:buFont typeface="Noto Sans Symbols"/>
              <a:buChar char="●"/>
              <a:defRPr b="0" i="0" sz="1300" u="none" cap="none" strike="noStrike">
                <a:solidFill>
                  <a:schemeClr val="dk1"/>
                </a:solidFill>
                <a:latin typeface="Arial"/>
                <a:ea typeface="Arial"/>
                <a:cs typeface="Arial"/>
                <a:sym typeface="Arial"/>
              </a:defRPr>
            </a:lvl3pPr>
            <a:lvl4pPr indent="-294639" lvl="3" marL="1828800" marR="0" rtl="0" algn="l">
              <a:lnSpc>
                <a:spcPct val="100000"/>
              </a:lnSpc>
              <a:spcBef>
                <a:spcPts val="600"/>
              </a:spcBef>
              <a:spcAft>
                <a:spcPts val="0"/>
              </a:spcAft>
              <a:buClr>
                <a:schemeClr val="accent1"/>
              </a:buClr>
              <a:buSzPts val="1040"/>
              <a:buFont typeface="Noto Sans Symbols"/>
              <a:buChar char="▶"/>
              <a:defRPr b="0" i="0" sz="1300" u="none" cap="none" strike="noStrike">
                <a:solidFill>
                  <a:schemeClr val="dk1"/>
                </a:solidFill>
                <a:latin typeface="Arial"/>
                <a:ea typeface="Arial"/>
                <a:cs typeface="Arial"/>
                <a:sym typeface="Arial"/>
              </a:defRPr>
            </a:lvl4pPr>
            <a:lvl5pPr indent="-284479" lvl="4" marL="2286000" marR="0" rtl="0" algn="l">
              <a:lnSpc>
                <a:spcPct val="100000"/>
              </a:lnSpc>
              <a:spcBef>
                <a:spcPts val="600"/>
              </a:spcBef>
              <a:spcAft>
                <a:spcPts val="0"/>
              </a:spcAft>
              <a:buClr>
                <a:schemeClr val="accent1"/>
              </a:buClr>
              <a:buSzPts val="880"/>
              <a:buFont typeface="Arial"/>
              <a:buChar char="•"/>
              <a:defRPr b="0" i="0" sz="1100" u="none" cap="none" strike="noStrike">
                <a:solidFill>
                  <a:schemeClr val="dk1"/>
                </a:solidFill>
                <a:latin typeface="Arial"/>
                <a:ea typeface="Arial"/>
                <a:cs typeface="Arial"/>
                <a:sym typeface="Arial"/>
              </a:defRPr>
            </a:lvl5pPr>
            <a:lvl6pPr indent="-298450" lvl="5" marL="2743200" marR="0" rtl="0" algn="l">
              <a:lnSpc>
                <a:spcPct val="100000"/>
              </a:lnSpc>
              <a:spcBef>
                <a:spcPts val="600"/>
              </a:spcBef>
              <a:spcAft>
                <a:spcPts val="0"/>
              </a:spcAft>
              <a:buClr>
                <a:schemeClr val="accent1"/>
              </a:buClr>
              <a:buSzPts val="1100"/>
              <a:buFont typeface="Arial"/>
              <a:buChar char="•"/>
              <a:defRPr b="0" i="0" sz="1100" u="none" cap="none" strike="noStrike">
                <a:solidFill>
                  <a:schemeClr val="dk1"/>
                </a:solidFill>
                <a:latin typeface="Arial"/>
                <a:ea typeface="Arial"/>
                <a:cs typeface="Arial"/>
                <a:sym typeface="Arial"/>
              </a:defRPr>
            </a:lvl6pPr>
            <a:lvl7pPr indent="-314388" lvl="6" marL="32004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7pPr>
            <a:lvl8pPr indent="-314388" lvl="7" marL="36576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8pPr>
            <a:lvl9pPr indent="-314388" lvl="8" marL="4114800" marR="0" rtl="0" algn="l">
              <a:lnSpc>
                <a:spcPct val="90000"/>
              </a:lnSpc>
              <a:spcBef>
                <a:spcPts val="375"/>
              </a:spcBef>
              <a:spcAft>
                <a:spcPts val="0"/>
              </a:spcAft>
              <a:buClr>
                <a:schemeClr val="dk1"/>
              </a:buClr>
              <a:buSzPts val="1351"/>
              <a:buFont typeface="Arial"/>
              <a:buChar char="•"/>
              <a:defRPr b="0" i="0" sz="1351" u="none" cap="none" strike="noStrike">
                <a:solidFill>
                  <a:schemeClr val="dk1"/>
                </a:solidFill>
                <a:latin typeface="Arial"/>
                <a:ea typeface="Arial"/>
                <a:cs typeface="Arial"/>
                <a:sym typeface="Arial"/>
              </a:defRPr>
            </a:lvl9pPr>
          </a:lstStyle>
          <a:p/>
        </p:txBody>
      </p:sp>
      <p:sp>
        <p:nvSpPr>
          <p:cNvPr id="12" name="Google Shape;12;p16"/>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8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6"/>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lvl1pPr indent="0" lvl="0" marL="0" marR="0" rtl="0" algn="l">
              <a:spcBef>
                <a:spcPts val="0"/>
              </a:spcBef>
              <a:buNone/>
              <a:defRPr b="1" i="0" sz="800" u="none" cap="none" strike="noStrike">
                <a:solidFill>
                  <a:schemeClr val="dk2"/>
                </a:solidFill>
                <a:latin typeface="Arial"/>
                <a:ea typeface="Arial"/>
                <a:cs typeface="Arial"/>
                <a:sym typeface="Arial"/>
              </a:defRPr>
            </a:lvl1pPr>
            <a:lvl2pPr indent="0" lvl="1" marL="0" marR="0" rtl="0" algn="l">
              <a:spcBef>
                <a:spcPts val="0"/>
              </a:spcBef>
              <a:buNone/>
              <a:defRPr b="1" i="0" sz="800" u="none" cap="none" strike="noStrike">
                <a:solidFill>
                  <a:schemeClr val="dk2"/>
                </a:solidFill>
                <a:latin typeface="Arial"/>
                <a:ea typeface="Arial"/>
                <a:cs typeface="Arial"/>
                <a:sym typeface="Arial"/>
              </a:defRPr>
            </a:lvl2pPr>
            <a:lvl3pPr indent="0" lvl="2" marL="0" marR="0" rtl="0" algn="l">
              <a:spcBef>
                <a:spcPts val="0"/>
              </a:spcBef>
              <a:buNone/>
              <a:defRPr b="1" i="0" sz="800" u="none" cap="none" strike="noStrike">
                <a:solidFill>
                  <a:schemeClr val="dk2"/>
                </a:solidFill>
                <a:latin typeface="Arial"/>
                <a:ea typeface="Arial"/>
                <a:cs typeface="Arial"/>
                <a:sym typeface="Arial"/>
              </a:defRPr>
            </a:lvl3pPr>
            <a:lvl4pPr indent="0" lvl="3" marL="0" marR="0" rtl="0" algn="l">
              <a:spcBef>
                <a:spcPts val="0"/>
              </a:spcBef>
              <a:buNone/>
              <a:defRPr b="1" i="0" sz="800" u="none" cap="none" strike="noStrike">
                <a:solidFill>
                  <a:schemeClr val="dk2"/>
                </a:solidFill>
                <a:latin typeface="Arial"/>
                <a:ea typeface="Arial"/>
                <a:cs typeface="Arial"/>
                <a:sym typeface="Arial"/>
              </a:defRPr>
            </a:lvl4pPr>
            <a:lvl5pPr indent="0" lvl="4" marL="0" marR="0" rtl="0" algn="l">
              <a:spcBef>
                <a:spcPts val="0"/>
              </a:spcBef>
              <a:buNone/>
              <a:defRPr b="1" i="0" sz="800" u="none" cap="none" strike="noStrike">
                <a:solidFill>
                  <a:schemeClr val="dk2"/>
                </a:solidFill>
                <a:latin typeface="Arial"/>
                <a:ea typeface="Arial"/>
                <a:cs typeface="Arial"/>
                <a:sym typeface="Arial"/>
              </a:defRPr>
            </a:lvl5pPr>
            <a:lvl6pPr indent="0" lvl="5" marL="0" marR="0" rtl="0" algn="l">
              <a:spcBef>
                <a:spcPts val="0"/>
              </a:spcBef>
              <a:buNone/>
              <a:defRPr b="1" i="0" sz="800" u="none" cap="none" strike="noStrike">
                <a:solidFill>
                  <a:schemeClr val="dk2"/>
                </a:solidFill>
                <a:latin typeface="Arial"/>
                <a:ea typeface="Arial"/>
                <a:cs typeface="Arial"/>
                <a:sym typeface="Arial"/>
              </a:defRPr>
            </a:lvl6pPr>
            <a:lvl7pPr indent="0" lvl="6" marL="0" marR="0" rtl="0" algn="l">
              <a:spcBef>
                <a:spcPts val="0"/>
              </a:spcBef>
              <a:buNone/>
              <a:defRPr b="1" i="0" sz="800" u="none" cap="none" strike="noStrike">
                <a:solidFill>
                  <a:schemeClr val="dk2"/>
                </a:solidFill>
                <a:latin typeface="Arial"/>
                <a:ea typeface="Arial"/>
                <a:cs typeface="Arial"/>
                <a:sym typeface="Arial"/>
              </a:defRPr>
            </a:lvl7pPr>
            <a:lvl8pPr indent="0" lvl="7" marL="0" marR="0" rtl="0" algn="l">
              <a:spcBef>
                <a:spcPts val="0"/>
              </a:spcBef>
              <a:buNone/>
              <a:defRPr b="1" i="0" sz="800" u="none" cap="none" strike="noStrike">
                <a:solidFill>
                  <a:schemeClr val="dk2"/>
                </a:solidFill>
                <a:latin typeface="Arial"/>
                <a:ea typeface="Arial"/>
                <a:cs typeface="Arial"/>
                <a:sym typeface="Arial"/>
              </a:defRPr>
            </a:lvl8pPr>
            <a:lvl9pPr indent="0" lvl="8" marL="0" marR="0" rtl="0" algn="l">
              <a:spcBef>
                <a:spcPts val="0"/>
              </a:spcBef>
              <a:buNone/>
              <a:defRPr b="1" i="0" sz="8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FR"/>
              <a:t>‹#›</a:t>
            </a:fld>
            <a:endParaRPr/>
          </a:p>
        </p:txBody>
      </p:sp>
      <p:sp>
        <p:nvSpPr>
          <p:cNvPr id="14" name="Google Shape;14;p16"/>
          <p:cNvSpPr/>
          <p:nvPr/>
        </p:nvSpPr>
        <p:spPr>
          <a:xfrm rot="-5400000">
            <a:off x="848592" y="424680"/>
            <a:ext cx="462823" cy="262621"/>
          </a:xfrm>
          <a:custGeom>
            <a:rect b="b" l="l" r="r" t="t"/>
            <a:pathLst>
              <a:path extrusionOk="0" h="120000" w="8067675">
                <a:moveTo>
                  <a:pt x="0" y="0"/>
                </a:moveTo>
                <a:lnTo>
                  <a:pt x="8067593" y="0"/>
                </a:lnTo>
              </a:path>
            </a:pathLst>
          </a:custGeom>
          <a:noFill/>
          <a:ln cap="flat" cmpd="sng" w="9525">
            <a:solidFill>
              <a:srgbClr val="7F7F7F"/>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5" name="Google Shape;15;p16"/>
          <p:cNvPicPr preferRelativeResize="0"/>
          <p:nvPr/>
        </p:nvPicPr>
        <p:blipFill rotWithShape="1">
          <a:blip r:embed="rId1">
            <a:alphaModFix/>
          </a:blip>
          <a:srcRect b="0" l="0" r="0" t="0"/>
          <a:stretch/>
        </p:blipFill>
        <p:spPr>
          <a:xfrm>
            <a:off x="8179562" y="4850742"/>
            <a:ext cx="690372" cy="178038"/>
          </a:xfrm>
          <a:prstGeom prst="rect">
            <a:avLst/>
          </a:prstGeom>
          <a:noFill/>
          <a:ln>
            <a:noFill/>
          </a:ln>
        </p:spPr>
      </p:pic>
      <p:sp>
        <p:nvSpPr>
          <p:cNvPr id="16" name="Google Shape;16;p16"/>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sz="800" cap="non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43">
          <p15:clr>
            <a:srgbClr val="F26B43"/>
          </p15:clr>
        </p15:guide>
        <p15:guide id="2" pos="678">
          <p15:clr>
            <a:srgbClr val="F26B43"/>
          </p15:clr>
        </p15:guide>
        <p15:guide id="3" pos="5585">
          <p15:clr>
            <a:srgbClr val="F26B43"/>
          </p15:clr>
        </p15:guide>
        <p15:guide id="4" orient="horz" pos="204">
          <p15:clr>
            <a:srgbClr val="F26B43"/>
          </p15:clr>
        </p15:guide>
        <p15:guide id="5" pos="1872">
          <p15:clr>
            <a:srgbClr val="F26B43"/>
          </p15:clr>
        </p15:guide>
        <p15:guide id="6" orient="horz" pos="38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mailto:jeandupont@s-money.f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rest-pp.s-money.fr/api/bib/sandbox/sandboxsimulator/ap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rest.s-money.fr/api/users/%7bidentifier%7d/cards" TargetMode="External"/><Relationship Id="rId4" Type="http://schemas.openxmlformats.org/officeDocument/2006/relationships/hyperlink" Target="https://rest.s-money.fr/api/users/%7bidentifier%7d/card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rest.s-money.fr/api/users/%7bidentifier%7d/cards" TargetMode="External"/><Relationship Id="rId4" Type="http://schemas.openxmlformats.org/officeDocument/2006/relationships/hyperlink" Target="https://rest.s-money.fr/api/users/%7bidentifier%7d/card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
          <p:cNvSpPr txBox="1"/>
          <p:nvPr>
            <p:ph type="ctrTitle"/>
          </p:nvPr>
        </p:nvSpPr>
        <p:spPr>
          <a:xfrm>
            <a:off x="2970001" y="1625401"/>
            <a:ext cx="3772545" cy="818686"/>
          </a:xfrm>
          <a:prstGeom prst="rect">
            <a:avLst/>
          </a:prstGeom>
          <a:noFill/>
          <a:ln>
            <a:noFill/>
          </a:ln>
        </p:spPr>
        <p:txBody>
          <a:bodyPr anchorCtr="0" anchor="t" bIns="0" lIns="0" spcFirstLastPara="1" rIns="0" wrap="square" tIns="0">
            <a:spAutoFit/>
          </a:bodyPr>
          <a:lstStyle/>
          <a:p>
            <a:pPr indent="0" lvl="0" marL="0" rtl="0" algn="l">
              <a:lnSpc>
                <a:spcPct val="95000"/>
              </a:lnSpc>
              <a:spcBef>
                <a:spcPts val="0"/>
              </a:spcBef>
              <a:spcAft>
                <a:spcPts val="0"/>
              </a:spcAft>
              <a:buClr>
                <a:schemeClr val="dk2"/>
              </a:buClr>
              <a:buSzPts val="2800"/>
              <a:buFont typeface="Arial"/>
              <a:buNone/>
            </a:pPr>
            <a:r>
              <a:rPr lang="fr-FR"/>
              <a:t>Atelier introductif aux  API Xpollens</a:t>
            </a:r>
            <a:endParaRPr/>
          </a:p>
        </p:txBody>
      </p:sp>
      <p:sp>
        <p:nvSpPr>
          <p:cNvPr id="264" name="Google Shape;264;p1"/>
          <p:cNvSpPr txBox="1"/>
          <p:nvPr>
            <p:ph idx="1" type="subTitle"/>
          </p:nvPr>
        </p:nvSpPr>
        <p:spPr>
          <a:xfrm>
            <a:off x="2970001" y="3564305"/>
            <a:ext cx="3083858" cy="200055"/>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2"/>
              </a:buClr>
              <a:buSzPts val="1300"/>
              <a:buNone/>
            </a:pPr>
            <a:r>
              <a:rPr lang="fr-FR"/>
              <a:t>15/05/2020</a:t>
            </a:r>
            <a:endParaRPr/>
          </a:p>
        </p:txBody>
      </p:sp>
      <p:sp>
        <p:nvSpPr>
          <p:cNvPr id="265" name="Google Shape;265;p1"/>
          <p:cNvSpPr/>
          <p:nvPr/>
        </p:nvSpPr>
        <p:spPr>
          <a:xfrm>
            <a:off x="5321193" y="2317810"/>
            <a:ext cx="457200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aphicFrame>
        <p:nvGraphicFramePr>
          <p:cNvPr id="343" name="Google Shape;343;p10"/>
          <p:cNvGraphicFramePr/>
          <p:nvPr/>
        </p:nvGraphicFramePr>
        <p:xfrm>
          <a:off x="0" y="973610"/>
          <a:ext cx="3000000" cy="3000000"/>
        </p:xfrm>
        <a:graphic>
          <a:graphicData uri="http://schemas.openxmlformats.org/drawingml/2006/table">
            <a:tbl>
              <a:tblPr bandRow="1" firstCol="1" firstRow="1">
                <a:noFill/>
                <a:tableStyleId>{FE69AE70-C98F-4571-BD42-4A805139FF3C}</a:tableStyleId>
              </a:tblPr>
              <a:tblGrid>
                <a:gridCol w="484000"/>
                <a:gridCol w="666800"/>
                <a:gridCol w="760300"/>
                <a:gridCol w="3524925"/>
                <a:gridCol w="1292250"/>
                <a:gridCol w="686850"/>
                <a:gridCol w="1701425"/>
              </a:tblGrid>
              <a:tr h="260625">
                <a:tc>
                  <a:txBody>
                    <a:bodyPr/>
                    <a:lstStyle/>
                    <a:p>
                      <a:pPr indent="0" lvl="0" marL="0" marR="0" rtl="0" algn="l">
                        <a:spcBef>
                          <a:spcPts val="0"/>
                        </a:spcBef>
                        <a:spcAft>
                          <a:spcPts val="0"/>
                        </a:spcAft>
                        <a:buNone/>
                      </a:pPr>
                      <a:r>
                        <a:rPr lang="fr-FR" sz="800" u="none" cap="none" strike="noStrike"/>
                        <a:t>Order</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Action</a:t>
                      </a:r>
                      <a:endParaRPr sz="800" u="none" cap="none" strike="noStrike">
                        <a:latin typeface="Calibri"/>
                        <a:ea typeface="Calibri"/>
                        <a:cs typeface="Calibri"/>
                        <a:sym typeface="Calibri"/>
                      </a:endParaRPr>
                    </a:p>
                  </a:txBody>
                  <a:tcPr marT="0" marB="0" marR="8175" marL="8175"/>
                </a:tc>
                <a:tc>
                  <a:txBody>
                    <a:bodyPr/>
                    <a:lstStyle/>
                    <a:p>
                      <a:pPr indent="-179705" lvl="0" marL="179705" marR="0" rtl="0" algn="l">
                        <a:spcBef>
                          <a:spcPts val="0"/>
                        </a:spcBef>
                        <a:spcAft>
                          <a:spcPts val="0"/>
                        </a:spcAft>
                        <a:buNone/>
                      </a:pPr>
                      <a:r>
                        <a:rPr lang="fr-FR" sz="800" u="none" cap="none" strike="noStrike"/>
                        <a:t>API</a:t>
                      </a:r>
                      <a:endParaRPr sz="800" u="none" cap="none" strike="noStrike">
                        <a:latin typeface="Calibri"/>
                        <a:ea typeface="Calibri"/>
                        <a:cs typeface="Calibri"/>
                        <a:sym typeface="Calibri"/>
                      </a:endParaRPr>
                    </a:p>
                  </a:txBody>
                  <a:tcPr marT="0" marB="0" marR="8175" marL="8175"/>
                </a:tc>
                <a:tc>
                  <a:txBody>
                    <a:bodyPr/>
                    <a:lstStyle/>
                    <a:p>
                      <a:pPr indent="-179705" lvl="0" marL="179705" marR="0" rtl="0" algn="l">
                        <a:spcBef>
                          <a:spcPts val="0"/>
                        </a:spcBef>
                        <a:spcAft>
                          <a:spcPts val="0"/>
                        </a:spcAft>
                        <a:buNone/>
                      </a:pPr>
                      <a:r>
                        <a:rPr lang="fr-FR" sz="800" u="none" cap="none" strike="noStrike"/>
                        <a:t>Exemple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Objectif &amp; Critères de vérification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API pour vérifier</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Commentaire / Règles de gestion</a:t>
                      </a:r>
                      <a:endParaRPr sz="800" u="none" cap="none" strike="noStrike">
                        <a:latin typeface="Calibri"/>
                        <a:ea typeface="Calibri"/>
                        <a:cs typeface="Calibri"/>
                        <a:sym typeface="Calibri"/>
                      </a:endParaRPr>
                    </a:p>
                  </a:txBody>
                  <a:tcPr marT="0" marB="0" marR="8175" marL="8175"/>
                </a:tc>
              </a:tr>
              <a:tr h="130300">
                <a:tc gridSpan="7">
                  <a:txBody>
                    <a:bodyPr/>
                    <a:lstStyle/>
                    <a:p>
                      <a:pPr indent="0" lvl="0" marL="0" marR="0" rtl="0" algn="ctr">
                        <a:spcBef>
                          <a:spcPts val="0"/>
                        </a:spcBef>
                        <a:spcAft>
                          <a:spcPts val="0"/>
                        </a:spcAft>
                        <a:buNone/>
                      </a:pPr>
                      <a:r>
                        <a:rPr lang="fr-FR" sz="800" u="none" cap="none" strike="noStrike"/>
                        <a:t>LE KYC</a:t>
                      </a:r>
                      <a:endParaRPr sz="800" u="none" cap="none" strike="noStrike">
                        <a:latin typeface="Calibri"/>
                        <a:ea typeface="Calibri"/>
                        <a:cs typeface="Calibri"/>
                        <a:sym typeface="Calibri"/>
                      </a:endParaRPr>
                    </a:p>
                  </a:txBody>
                  <a:tcPr marT="0" marB="0" marR="8175" marL="8175"/>
                </a:tc>
                <a:tc hMerge="1"/>
                <a:tc hMerge="1"/>
                <a:tc hMerge="1"/>
                <a:tc hMerge="1"/>
                <a:tc hMerge="1"/>
                <a:tc hMerge="1"/>
              </a:tr>
              <a:tr h="3778950">
                <a:tc>
                  <a:txBody>
                    <a:bodyPr/>
                    <a:lstStyle/>
                    <a:p>
                      <a:pPr indent="0" lvl="0" marL="0" marR="0" rtl="0" algn="l">
                        <a:spcBef>
                          <a:spcPts val="0"/>
                        </a:spcBef>
                        <a:spcAft>
                          <a:spcPts val="0"/>
                        </a:spcAft>
                        <a:buNone/>
                      </a:pPr>
                      <a:r>
                        <a:rPr lang="fr-FR" sz="800" u="none" cap="none" strike="noStrike"/>
                        <a:t>4.e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Simuler un Virement entrant SCT_IN envoyé depuis un compte tiers</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solidFill>
                            <a:schemeClr val="dk1"/>
                          </a:solidFill>
                          <a:latin typeface="Arial"/>
                          <a:ea typeface="Arial"/>
                          <a:cs typeface="Arial"/>
                          <a:sym typeface="Arial"/>
                        </a:rPr>
                        <a:t>POST/api/sct/in/registration</a:t>
                      </a:r>
                      <a:endParaRPr/>
                    </a:p>
                    <a:p>
                      <a:pPr indent="0" lvl="0" marL="0" marR="0" rtl="0" algn="l">
                        <a:spcBef>
                          <a:spcPts val="0"/>
                        </a:spcBef>
                        <a:spcAft>
                          <a:spcPts val="0"/>
                        </a:spcAft>
                        <a:buNone/>
                      </a:pPr>
                      <a:r>
                        <a:t/>
                      </a:r>
                      <a:endParaRPr b="1" sz="1351">
                        <a:solidFill>
                          <a:schemeClr val="dk1"/>
                        </a:solidFill>
                        <a:latin typeface="Arial"/>
                        <a:ea typeface="Arial"/>
                        <a:cs typeface="Arial"/>
                        <a:sym typeface="Arial"/>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(API Sandbox Simulator cf slide 6)</a:t>
                      </a:r>
                      <a:endParaRPr sz="800">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"Amount": 1000,</a:t>
                      </a:r>
                      <a:endParaRPr sz="800"/>
                    </a:p>
                    <a:p>
                      <a:pPr indent="0" lvl="0" marL="0" marR="0" rtl="0" algn="l">
                        <a:spcBef>
                          <a:spcPts val="0"/>
                        </a:spcBef>
                        <a:spcAft>
                          <a:spcPts val="0"/>
                        </a:spcAft>
                        <a:buNone/>
                      </a:pPr>
                      <a:r>
                        <a:rPr lang="fr-FR" sz="800"/>
                        <a:t>"ExecutionDate": "2019-09-30T22:00:00.000Z",</a:t>
                      </a:r>
                      <a:endParaRPr sz="800"/>
                    </a:p>
                    <a:p>
                      <a:pPr indent="0" lvl="0" marL="0" marR="0" rtl="0" algn="l">
                        <a:spcBef>
                          <a:spcPts val="0"/>
                        </a:spcBef>
                        <a:spcAft>
                          <a:spcPts val="0"/>
                        </a:spcAft>
                        <a:buNone/>
                      </a:pPr>
                      <a:r>
                        <a:rPr lang="fr-FR" sz="800"/>
                        <a:t>"UserId": 123,</a:t>
                      </a:r>
                      <a:endParaRPr sz="800"/>
                    </a:p>
                    <a:p>
                      <a:pPr indent="0" lvl="0" marL="0" marR="0" rtl="0" algn="l">
                        <a:spcBef>
                          <a:spcPts val="0"/>
                        </a:spcBef>
                        <a:spcAft>
                          <a:spcPts val="0"/>
                        </a:spcAft>
                        <a:buNone/>
                      </a:pPr>
                      <a:r>
                        <a:rPr lang="fr-FR" sz="800"/>
                        <a:t>"ThirdPartyBIC": "LCLFRXX",</a:t>
                      </a:r>
                      <a:endParaRPr sz="800"/>
                    </a:p>
                    <a:p>
                      <a:pPr indent="0" lvl="0" marL="0" marR="0" rtl="0" algn="l">
                        <a:spcBef>
                          <a:spcPts val="0"/>
                        </a:spcBef>
                        <a:spcAft>
                          <a:spcPts val="0"/>
                        </a:spcAft>
                        <a:buNone/>
                      </a:pPr>
                      <a:r>
                        <a:rPr lang="fr-FR" sz="800"/>
                        <a:t>"ThirdPartyIban": "FR871660000010930000001S61",</a:t>
                      </a:r>
                      <a:endParaRPr sz="800"/>
                    </a:p>
                    <a:p>
                      <a:pPr indent="0" lvl="0" marL="0" marR="0" rtl="0" algn="l">
                        <a:spcBef>
                          <a:spcPts val="0"/>
                        </a:spcBef>
                        <a:spcAft>
                          <a:spcPts val="0"/>
                        </a:spcAft>
                        <a:buNone/>
                      </a:pPr>
                      <a:r>
                        <a:rPr lang="fr-FR" sz="800"/>
                        <a:t>"ThirdPartyFullName": "Jean Dupont",</a:t>
                      </a:r>
                      <a:endParaRPr sz="800"/>
                    </a:p>
                    <a:p>
                      <a:pPr indent="0" lvl="0" marL="0" marR="0" rtl="0" algn="l">
                        <a:spcBef>
                          <a:spcPts val="0"/>
                        </a:spcBef>
                        <a:spcAft>
                          <a:spcPts val="0"/>
                        </a:spcAft>
                        <a:buNone/>
                      </a:pPr>
                      <a:r>
                        <a:rPr lang="fr-FR" sz="800"/>
                        <a:t>"Type": 506,</a:t>
                      </a:r>
                      <a:endParaRPr sz="800"/>
                    </a:p>
                    <a:p>
                      <a:pPr indent="0" lvl="0" marL="0" marR="0" rtl="0" algn="l">
                        <a:spcBef>
                          <a:spcPts val="0"/>
                        </a:spcBef>
                        <a:spcAft>
                          <a:spcPts val="0"/>
                        </a:spcAft>
                        <a:buNone/>
                      </a:pPr>
                      <a:r>
                        <a:rPr lang="fr-FR" sz="800"/>
                        <a:t>"OrderId":"moneyout-1",</a:t>
                      </a:r>
                      <a:endParaRPr sz="800"/>
                    </a:p>
                    <a:p>
                      <a:pPr indent="0" lvl="0" marL="0" marR="0" rtl="0" algn="l">
                        <a:spcBef>
                          <a:spcPts val="0"/>
                        </a:spcBef>
                        <a:spcAft>
                          <a:spcPts val="0"/>
                        </a:spcAft>
                        <a:buNone/>
                      </a:pPr>
                      <a:r>
                        <a:rPr lang="fr-FR" sz="800"/>
                        <a:t>"Message": "transfer S-money of 09/07/2019",</a:t>
                      </a:r>
                      <a:endParaRPr sz="800"/>
                    </a:p>
                    <a:p>
                      <a:pPr indent="0" lvl="0" marL="0" marR="0" rtl="0" algn="l">
                        <a:spcBef>
                          <a:spcPts val="0"/>
                        </a:spcBef>
                        <a:spcAft>
                          <a:spcPts val="0"/>
                        </a:spcAft>
                        <a:buNone/>
                      </a:pPr>
                      <a:r>
                        <a:rPr lang="fr-FR" sz="800"/>
                        <a:t>"Reference": "ref123456",</a:t>
                      </a:r>
                      <a:endParaRPr sz="800"/>
                    </a:p>
                    <a:p>
                      <a:pPr indent="0" lvl="0" marL="0" marR="0" rtl="0" algn="l">
                        <a:spcBef>
                          <a:spcPts val="0"/>
                        </a:spcBef>
                        <a:spcAft>
                          <a:spcPts val="0"/>
                        </a:spcAft>
                        <a:buNone/>
                      </a:pPr>
                      <a:r>
                        <a:rPr lang="fr-FR" sz="800"/>
                        <a:t>"UniqueIdentification": "string",</a:t>
                      </a:r>
                      <a:endParaRPr sz="800"/>
                    </a:p>
                    <a:p>
                      <a:pPr indent="0" lvl="0" marL="0" marR="0" rtl="0" algn="l">
                        <a:spcBef>
                          <a:spcPts val="0"/>
                        </a:spcBef>
                        <a:spcAft>
                          <a:spcPts val="0"/>
                        </a:spcAft>
                        <a:buNone/>
                      </a:pPr>
                      <a:r>
                        <a:rPr lang="fr-FR" sz="800"/>
                        <a:t>"Motif": " remboursement ",</a:t>
                      </a:r>
                      <a:endParaRPr sz="800"/>
                    </a:p>
                    <a:p>
                      <a:pPr indent="0" lvl="0" marL="0" marR="0" rtl="0" algn="l">
                        <a:spcBef>
                          <a:spcPts val="0"/>
                        </a:spcBef>
                        <a:spcAft>
                          <a:spcPts val="0"/>
                        </a:spcAft>
                        <a:buNone/>
                      </a:pPr>
                      <a:r>
                        <a:rPr lang="fr-FR" sz="800"/>
                        <a:t>"FeeAmountTTC": 180,</a:t>
                      </a:r>
                      <a:endParaRPr sz="800"/>
                    </a:p>
                    <a:p>
                      <a:pPr indent="0" lvl="0" marL="0" marR="0" rtl="0" algn="l">
                        <a:spcBef>
                          <a:spcPts val="0"/>
                        </a:spcBef>
                        <a:spcAft>
                          <a:spcPts val="0"/>
                        </a:spcAft>
                        <a:buNone/>
                      </a:pPr>
                      <a:r>
                        <a:rPr lang="fr-FR" sz="800"/>
                        <a:t>"FeeVAT": 20,</a:t>
                      </a:r>
                      <a:endParaRPr sz="800"/>
                    </a:p>
                    <a:p>
                      <a:pPr indent="0" lvl="0" marL="0" marR="0" rtl="0" algn="l">
                        <a:spcBef>
                          <a:spcPts val="0"/>
                        </a:spcBef>
                        <a:spcAft>
                          <a:spcPts val="0"/>
                        </a:spcAft>
                        <a:buNone/>
                      </a:pPr>
                      <a:r>
                        <a:rPr lang="fr-FR" sz="800"/>
                        <a:t>"FeeRecipientId": 0</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a:t>SCT_IN reçu, au statut = 1</a:t>
                      </a:r>
                      <a:endParaRPr/>
                    </a:p>
                    <a:p>
                      <a:pPr indent="0" lvl="0" marL="0" marR="0" rtl="0" algn="l">
                        <a:spcBef>
                          <a:spcPts val="0"/>
                        </a:spcBef>
                        <a:spcAft>
                          <a:spcPts val="0"/>
                        </a:spcAft>
                        <a:buNone/>
                      </a:pPr>
                      <a:r>
                        <a:rPr lang="fr-FR" sz="800"/>
                        <a:t>Compte User passe au Statut "Activé" (car tous les KYC ok)</a:t>
                      </a:r>
                      <a:endParaRPr/>
                    </a:p>
                    <a:p>
                      <a:pPr indent="0" lvl="0" marL="0" marR="0" rtl="0" algn="l">
                        <a:spcBef>
                          <a:spcPts val="0"/>
                        </a:spcBef>
                        <a:spcAft>
                          <a:spcPts val="0"/>
                        </a:spcAft>
                        <a:buNone/>
                      </a:pPr>
                      <a:r>
                        <a:rPr lang="fr-FR" sz="800"/>
                        <a:t>Solde User = Montant SCT_IN</a:t>
                      </a:r>
                      <a:endParaRPr sz="800">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a:t>GET/sct/in</a:t>
                      </a:r>
                      <a:endParaRPr/>
                    </a:p>
                    <a:p>
                      <a:pPr indent="0" lvl="0" marL="0" marR="0" rtl="0" algn="l">
                        <a:spcBef>
                          <a:spcPts val="0"/>
                        </a:spcBef>
                        <a:spcAft>
                          <a:spcPts val="0"/>
                        </a:spcAft>
                        <a:buNone/>
                      </a:pPr>
                      <a:r>
                        <a:rPr lang="fr-FR" sz="800"/>
                        <a:t>statut SCT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GET/KYC</a:t>
                      </a:r>
                      <a:endParaRPr/>
                    </a:p>
                    <a:p>
                      <a:pPr indent="0" lvl="0" marL="0" marR="0" rtl="0" algn="l">
                        <a:spcBef>
                          <a:spcPts val="0"/>
                        </a:spcBef>
                        <a:spcAft>
                          <a:spcPts val="0"/>
                        </a:spcAft>
                        <a:buNone/>
                      </a:pPr>
                      <a:r>
                        <a:rPr lang="fr-FR" sz="800"/>
                        <a:t>statut demande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GET/users</a:t>
                      </a:r>
                      <a:endParaRPr/>
                    </a:p>
                    <a:p>
                      <a:pPr indent="0" lvl="0" marL="0" marR="0" rtl="0" algn="l">
                        <a:spcBef>
                          <a:spcPts val="0"/>
                        </a:spcBef>
                        <a:spcAft>
                          <a:spcPts val="0"/>
                        </a:spcAft>
                        <a:buNone/>
                      </a:pPr>
                      <a:r>
                        <a:rPr lang="fr-FR" sz="800"/>
                        <a:t>statut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Excepté par le premier SCT in le statut KYC d’un user ne sera pas impacté.</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Également possible de récupérer un ensemble de virement entrant pour un user et pour tous les users d’un partenaire</a:t>
                      </a:r>
                      <a:endParaRPr/>
                    </a:p>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a:t>Si un virement est effectué avant le dépôt et la validation des pièces KYC alors le virement sera laissé en attente jusqu’à validation des autres pièces. </a:t>
                      </a:r>
                      <a:endParaRPr/>
                    </a:p>
                    <a:p>
                      <a:pPr indent="0" lvl="0" marL="0" marR="0" rtl="0" algn="l">
                        <a:spcBef>
                          <a:spcPts val="0"/>
                        </a:spcBef>
                        <a:spcAft>
                          <a:spcPts val="0"/>
                        </a:spcAft>
                        <a:buNone/>
                      </a:pPr>
                      <a:r>
                        <a:rPr lang="fr-FR" sz="800"/>
                        <a:t>Ceci est le comportement sandbox, en production le virement sera rejeté sans mise en attente si les pièces KYC ne sont pas validées.</a:t>
                      </a:r>
                      <a:endParaRPr/>
                    </a:p>
                    <a:p>
                      <a:pPr indent="0" lvl="0" marL="0" marR="0" rtl="0" algn="l">
                        <a:spcBef>
                          <a:spcPts val="0"/>
                        </a:spcBef>
                        <a:spcAft>
                          <a:spcPts val="0"/>
                        </a:spcAft>
                        <a:buNone/>
                      </a:pPr>
                      <a:r>
                        <a:rPr lang="fr-FR" sz="800"/>
                        <a:t>Désormais le compte est capable de réaliser des paiements sortants (carte, P2P, SCT_OUT) / entrants</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highlight>
                            <a:srgbClr val="FF0000"/>
                          </a:highlight>
                        </a:rPr>
                        <a:t>/!\</a:t>
                      </a:r>
                      <a:r>
                        <a:rPr lang="fr-FR" sz="800"/>
                        <a:t> le champs Third Party Full Name du virement doit contenir le même nom prénom que le user que vous cherchez à créditer.</a:t>
                      </a:r>
                      <a:endParaRPr/>
                    </a:p>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8175" marL="8175"/>
                </a:tc>
              </a:tr>
            </a:tbl>
          </a:graphicData>
        </a:graphic>
      </p:graphicFrame>
      <p:sp>
        <p:nvSpPr>
          <p:cNvPr id="344" name="Google Shape;344;p10"/>
          <p:cNvSpPr/>
          <p:nvPr/>
        </p:nvSpPr>
        <p:spPr>
          <a:xfrm>
            <a:off x="-21173720" y="657667"/>
            <a:ext cx="34897659" cy="63094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5" name="Google Shape;345;p10"/>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p11"/>
          <p:cNvSpPr txBox="1"/>
          <p:nvPr>
            <p:ph idx="1" type="body"/>
          </p:nvPr>
        </p:nvSpPr>
        <p:spPr>
          <a:xfrm>
            <a:off x="628649" y="1001794"/>
            <a:ext cx="7886699" cy="31546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1500"/>
              <a:buNone/>
            </a:pPr>
            <a:r>
              <a:rPr lang="fr-FR" sz="1500">
                <a:solidFill>
                  <a:schemeClr val="dk1"/>
                </a:solidFill>
                <a:latin typeface="Arial"/>
                <a:ea typeface="Arial"/>
                <a:cs typeface="Arial"/>
                <a:sym typeface="Arial"/>
              </a:rPr>
              <a:t>1</a:t>
            </a:r>
            <a:endParaRPr/>
          </a:p>
        </p:txBody>
      </p:sp>
      <p:sp>
        <p:nvSpPr>
          <p:cNvPr id="352" name="Google Shape;352;p11"/>
          <p:cNvSpPr txBox="1"/>
          <p:nvPr>
            <p:ph idx="10" type="dt"/>
          </p:nvPr>
        </p:nvSpPr>
        <p:spPr>
          <a:xfrm>
            <a:off x="628650" y="4767262"/>
            <a:ext cx="2057400" cy="2738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fr-FR" sz="1200">
                <a:solidFill>
                  <a:srgbClr val="888888"/>
                </a:solidFill>
              </a:rPr>
              <a:t>JJ MMMM AAAA</a:t>
            </a:r>
            <a:endParaRPr/>
          </a:p>
        </p:txBody>
      </p:sp>
      <p:sp>
        <p:nvSpPr>
          <p:cNvPr id="353" name="Google Shape;353;p11"/>
          <p:cNvSpPr txBox="1"/>
          <p:nvPr>
            <p:ph idx="11" type="ftr"/>
          </p:nvPr>
        </p:nvSpPr>
        <p:spPr>
          <a:xfrm>
            <a:off x="3028950" y="4767262"/>
            <a:ext cx="3086100" cy="2738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fr-FR" sz="1200">
                <a:solidFill>
                  <a:srgbClr val="888888"/>
                </a:solidFill>
                <a:latin typeface="Arial"/>
                <a:ea typeface="Arial"/>
                <a:cs typeface="Arial"/>
                <a:sym typeface="Arial"/>
              </a:rPr>
              <a:t>TITRE DE LA PRÉSENTATION</a:t>
            </a:r>
            <a:endParaRPr/>
          </a:p>
        </p:txBody>
      </p:sp>
      <p:sp>
        <p:nvSpPr>
          <p:cNvPr id="354" name="Google Shape;354;p11"/>
          <p:cNvSpPr txBox="1"/>
          <p:nvPr>
            <p:ph idx="12" type="sldNum"/>
          </p:nvPr>
        </p:nvSpPr>
        <p:spPr>
          <a:xfrm>
            <a:off x="6457950" y="4767262"/>
            <a:ext cx="2057400" cy="27384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fr-FR" sz="1200">
                <a:solidFill>
                  <a:srgbClr val="888888"/>
                </a:solidFill>
              </a:rPr>
              <a:t>‹#›</a:t>
            </a:fld>
            <a:endParaRPr sz="1200">
              <a:solidFill>
                <a:srgbClr val="888888"/>
              </a:solidFill>
            </a:endParaRPr>
          </a:p>
        </p:txBody>
      </p:sp>
      <p:sp>
        <p:nvSpPr>
          <p:cNvPr id="355" name="Google Shape;355;p11"/>
          <p:cNvSpPr/>
          <p:nvPr/>
        </p:nvSpPr>
        <p:spPr>
          <a:xfrm>
            <a:off x="-21173720" y="619195"/>
            <a:ext cx="34897659" cy="70788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spcBef>
                <a:spcPts val="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56" name="Google Shape;356;p11"/>
          <p:cNvGraphicFramePr/>
          <p:nvPr/>
        </p:nvGraphicFramePr>
        <p:xfrm>
          <a:off x="2" y="503447"/>
          <a:ext cx="3000000" cy="3000000"/>
        </p:xfrm>
        <a:graphic>
          <a:graphicData uri="http://schemas.openxmlformats.org/drawingml/2006/table">
            <a:tbl>
              <a:tblPr bandRow="1" firstCol="1" firstRow="1">
                <a:noFill/>
                <a:tableStyleId>{FE69AE70-C98F-4571-BD42-4A805139FF3C}</a:tableStyleId>
              </a:tblPr>
              <a:tblGrid>
                <a:gridCol w="341800"/>
                <a:gridCol w="942875"/>
                <a:gridCol w="1075725"/>
                <a:gridCol w="1072400"/>
                <a:gridCol w="1522925"/>
                <a:gridCol w="1578275"/>
                <a:gridCol w="2609975"/>
              </a:tblGrid>
              <a:tr h="218900">
                <a:tc>
                  <a:txBody>
                    <a:bodyPr/>
                    <a:lstStyle/>
                    <a:p>
                      <a:pPr indent="0" lvl="0" marL="0" marR="0" rtl="0" algn="l">
                        <a:spcBef>
                          <a:spcPts val="0"/>
                        </a:spcBef>
                        <a:spcAft>
                          <a:spcPts val="0"/>
                        </a:spcAft>
                        <a:buNone/>
                      </a:pPr>
                      <a:r>
                        <a:rPr lang="fr-FR" sz="800"/>
                        <a:t>Order</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Action</a:t>
                      </a:r>
                      <a:endParaRPr sz="800">
                        <a:latin typeface="Calibri"/>
                        <a:ea typeface="Calibri"/>
                        <a:cs typeface="Calibri"/>
                        <a:sym typeface="Calibri"/>
                      </a:endParaRPr>
                    </a:p>
                  </a:txBody>
                  <a:tcPr marT="0" marB="0" marR="14350" marL="14350"/>
                </a:tc>
                <a:tc>
                  <a:txBody>
                    <a:bodyPr/>
                    <a:lstStyle/>
                    <a:p>
                      <a:pPr indent="-179705" lvl="0" marL="179705" marR="0" rtl="0" algn="l">
                        <a:spcBef>
                          <a:spcPts val="0"/>
                        </a:spcBef>
                        <a:spcAft>
                          <a:spcPts val="0"/>
                        </a:spcAft>
                        <a:buNone/>
                      </a:pPr>
                      <a:r>
                        <a:rPr lang="fr-FR" sz="800"/>
                        <a:t>API</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Exemple</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Objectif &amp; Critères de vérification </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API pour vérifier</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Commentaire / Règles de gestion</a:t>
                      </a:r>
                      <a:endParaRPr sz="800">
                        <a:latin typeface="Calibri"/>
                        <a:ea typeface="Calibri"/>
                        <a:cs typeface="Calibri"/>
                        <a:sym typeface="Calibri"/>
                      </a:endParaRPr>
                    </a:p>
                  </a:txBody>
                  <a:tcPr marT="0" marB="0" marR="14350" marL="14350"/>
                </a:tc>
              </a:tr>
              <a:tr h="124700">
                <a:tc gridSpan="7">
                  <a:txBody>
                    <a:bodyPr/>
                    <a:lstStyle/>
                    <a:p>
                      <a:pPr indent="0" lvl="0" marL="0" marR="0" rtl="0" algn="ctr">
                        <a:spcBef>
                          <a:spcPts val="0"/>
                        </a:spcBef>
                        <a:spcAft>
                          <a:spcPts val="0"/>
                        </a:spcAft>
                        <a:buNone/>
                      </a:pPr>
                      <a:r>
                        <a:rPr lang="fr-FR" sz="800"/>
                        <a:t>LA COMMANDE ET ACTIVATION DES CARTES</a:t>
                      </a:r>
                      <a:endParaRPr sz="800">
                        <a:latin typeface="Calibri"/>
                        <a:ea typeface="Calibri"/>
                        <a:cs typeface="Calibri"/>
                        <a:sym typeface="Calibri"/>
                      </a:endParaRPr>
                    </a:p>
                  </a:txBody>
                  <a:tcPr marT="0" marB="0" marR="14350" marL="14350"/>
                </a:tc>
                <a:tc hMerge="1"/>
                <a:tc hMerge="1"/>
                <a:tc hMerge="1"/>
                <a:tc hMerge="1"/>
                <a:tc hMerge="1"/>
                <a:tc hMerge="1"/>
              </a:tr>
              <a:tr h="2079500">
                <a:tc>
                  <a:txBody>
                    <a:bodyPr/>
                    <a:lstStyle/>
                    <a:p>
                      <a:pPr indent="0" lvl="0" marL="0" marR="0" rtl="0" algn="l">
                        <a:spcBef>
                          <a:spcPts val="0"/>
                        </a:spcBef>
                        <a:spcAft>
                          <a:spcPts val="0"/>
                        </a:spcAft>
                        <a:buNone/>
                      </a:pPr>
                      <a:r>
                        <a:rPr lang="fr-FR" sz="800"/>
                        <a:t>5</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Créer une carte physique</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solidFill>
                            <a:schemeClr val="dk1"/>
                          </a:solidFill>
                          <a:latin typeface="Arial"/>
                          <a:ea typeface="Arial"/>
                          <a:cs typeface="Arial"/>
                          <a:sym typeface="Arial"/>
                        </a:rPr>
                        <a:t>POST /api/domainePartenaire/users/appuserid/cards/</a:t>
                      </a:r>
                      <a:endParaRPr/>
                    </a:p>
                  </a:txBody>
                  <a:tcPr marT="0" marB="0" marR="14350" marL="14350"/>
                </a:tc>
                <a:tc>
                  <a:txBody>
                    <a:bodyPr/>
                    <a:lstStyle/>
                    <a:p>
                      <a:pPr indent="0" lvl="0" marL="0" marR="0" rtl="0" algn="l">
                        <a:spcBef>
                          <a:spcPts val="0"/>
                        </a:spcBef>
                        <a:spcAft>
                          <a:spcPts val="0"/>
                        </a:spcAft>
                        <a:buNone/>
                      </a:pPr>
                      <a:r>
                        <a:rPr lang="fr-FR" sz="800"/>
                        <a:t>{</a:t>
                      </a:r>
                      <a:endParaRPr/>
                    </a:p>
                    <a:p>
                      <a:pPr indent="0" lvl="0" marL="0" marR="0" rtl="0" algn="l">
                        <a:spcBef>
                          <a:spcPts val="0"/>
                        </a:spcBef>
                        <a:spcAft>
                          <a:spcPts val="0"/>
                        </a:spcAft>
                        <a:buNone/>
                      </a:pPr>
                      <a:r>
                        <a:rPr lang="fr-FR" sz="800"/>
                        <a:t>"AppCardId":"card123",</a:t>
                      </a:r>
                      <a:endParaRPr/>
                    </a:p>
                    <a:p>
                      <a:pPr indent="0" lvl="0" marL="0" marR="0" rtl="0" algn="l">
                        <a:spcBef>
                          <a:spcPts val="0"/>
                        </a:spcBef>
                        <a:spcAft>
                          <a:spcPts val="0"/>
                        </a:spcAft>
                        <a:buNone/>
                      </a:pPr>
                      <a:r>
                        <a:rPr lang="fr-FR" sz="800"/>
                        <a:t>"Name":"carte bancaire",</a:t>
                      </a:r>
                      <a:endParaRPr/>
                    </a:p>
                    <a:p>
                      <a:pPr indent="0" lvl="0" marL="0" marR="0" rtl="0" algn="l">
                        <a:spcBef>
                          <a:spcPts val="0"/>
                        </a:spcBef>
                        <a:spcAft>
                          <a:spcPts val="0"/>
                        </a:spcAft>
                        <a:buNone/>
                      </a:pPr>
                      <a:r>
                        <a:rPr lang="fr-FR" sz="800"/>
                        <a:t>"Type": 2,</a:t>
                      </a:r>
                      <a:endParaRPr/>
                    </a:p>
                    <a:p>
                      <a:pPr indent="0" lvl="0" marL="0" marR="0" rtl="0" algn="l">
                        <a:spcBef>
                          <a:spcPts val="0"/>
                        </a:spcBef>
                        <a:spcAft>
                          <a:spcPts val="0"/>
                        </a:spcAft>
                        <a:buNone/>
                      </a:pPr>
                      <a:r>
                        <a:rPr lang="fr-FR" sz="800"/>
                        <a:t>"FintechCultureName": "FRENCH",</a:t>
                      </a:r>
                      <a:endParaRPr/>
                    </a:p>
                    <a:p>
                      <a:pPr indent="0" lvl="0" marL="0" marR="0" rtl="0" algn="l">
                        <a:spcBef>
                          <a:spcPts val="0"/>
                        </a:spcBef>
                        <a:spcAft>
                          <a:spcPts val="0"/>
                        </a:spcAft>
                        <a:buNone/>
                      </a:pPr>
                      <a:r>
                        <a:rPr lang="fr-FR" sz="800"/>
                        <a:t>"UseRandomPin": 1,</a:t>
                      </a:r>
                      <a:endParaRPr/>
                    </a:p>
                    <a:p>
                      <a:pPr indent="0" lvl="0" marL="0" marR="0" rtl="0" algn="l">
                        <a:spcBef>
                          <a:spcPts val="0"/>
                        </a:spcBef>
                        <a:spcAft>
                          <a:spcPts val="0"/>
                        </a:spcAft>
                        <a:buNone/>
                      </a:pPr>
                      <a:r>
                        <a:rPr lang="fr-FR" sz="800"/>
                        <a:t>"IsAlphaTest": 0,</a:t>
                      </a:r>
                      <a:endParaRPr/>
                    </a:p>
                    <a:p>
                      <a:pPr indent="0" lvl="0" marL="0" marR="0" rtl="0" algn="l">
                        <a:spcBef>
                          <a:spcPts val="0"/>
                        </a:spcBef>
                        <a:spcAft>
                          <a:spcPts val="0"/>
                        </a:spcAft>
                        <a:buNone/>
                      </a:pPr>
                      <a:r>
                        <a:rPr lang="fr-FR" sz="800"/>
                        <a:t>"AccountId":</a:t>
                      </a:r>
                      <a:endParaRPr/>
                    </a:p>
                    <a:p>
                      <a:pPr indent="0" lvl="0" marL="0" marR="0" rtl="0" algn="l">
                        <a:spcBef>
                          <a:spcPts val="0"/>
                        </a:spcBef>
                        <a:spcAft>
                          <a:spcPts val="0"/>
                        </a:spcAft>
                        <a:buNone/>
                      </a:pPr>
                      <a:r>
                        <a:rPr lang="fr-FR" sz="800"/>
                        <a:t>{</a:t>
                      </a:r>
                      <a:endParaRPr/>
                    </a:p>
                    <a:p>
                      <a:pPr indent="0" lvl="0" marL="0" marR="0" rtl="0" algn="l">
                        <a:spcBef>
                          <a:spcPts val="0"/>
                        </a:spcBef>
                        <a:spcAft>
                          <a:spcPts val="0"/>
                        </a:spcAft>
                        <a:buNone/>
                      </a:pPr>
                      <a:r>
                        <a:rPr lang="fr-FR" sz="800"/>
                        <a:t>"AppAccountId":"123"</a:t>
                      </a:r>
                      <a:endParaRPr/>
                    </a:p>
                    <a:p>
                      <a:pPr indent="0" lvl="0" marL="0" marR="0" rtl="0" algn="l">
                        <a:spcBef>
                          <a:spcPts val="0"/>
                        </a:spcBef>
                        <a:spcAft>
                          <a:spcPts val="0"/>
                        </a:spcAft>
                        <a:buNone/>
                      </a:pPr>
                      <a:r>
                        <a:rPr lang="fr-FR" sz="800"/>
                        <a:t>},</a:t>
                      </a:r>
                      <a:endParaRPr/>
                    </a:p>
                    <a:p>
                      <a:pPr indent="0" lvl="0" marL="0" marR="0" rtl="0" algn="l">
                        <a:spcBef>
                          <a:spcPts val="0"/>
                        </a:spcBef>
                        <a:spcAft>
                          <a:spcPts val="0"/>
                        </a:spcAft>
                        <a:buNone/>
                      </a:pPr>
                      <a:r>
                        <a:rPr lang="fr-FR" sz="800"/>
                        <a:t>"CreationType": {	</a:t>
                      </a:r>
                      <a:endParaRPr/>
                    </a:p>
                    <a:p>
                      <a:pPr indent="0" lvl="0" marL="0" marR="0" rtl="0" algn="l">
                        <a:spcBef>
                          <a:spcPts val="0"/>
                        </a:spcBef>
                        <a:spcAft>
                          <a:spcPts val="0"/>
                        </a:spcAft>
                        <a:buNone/>
                      </a:pPr>
                      <a:r>
                        <a:rPr lang="fr-FR" sz="800"/>
                        <a:t>"Action": 0</a:t>
                      </a:r>
                      <a:endParaRPr/>
                    </a:p>
                    <a:p>
                      <a:pPr indent="0" lvl="0" marL="0" marR="0" rtl="0" algn="l">
                        <a:spcBef>
                          <a:spcPts val="0"/>
                        </a:spcBef>
                        <a:spcAft>
                          <a:spcPts val="0"/>
                        </a:spcAft>
                        <a:buNone/>
                      </a:pPr>
                      <a:r>
                        <a:rPr lang="fr-FR" sz="800"/>
                        <a:t>}</a:t>
                      </a:r>
                      <a:endParaRPr/>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La carte et créée et commandée avec le statut = 1 « Sent ».</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GET/cards/issued</a:t>
                      </a:r>
                      <a:endParaRPr/>
                    </a:p>
                    <a:p>
                      <a:pPr indent="0" lvl="0" marL="0" marR="0" rtl="0" algn="l">
                        <a:spcBef>
                          <a:spcPts val="0"/>
                        </a:spcBef>
                        <a:spcAft>
                          <a:spcPts val="0"/>
                        </a:spcAft>
                        <a:buNone/>
                      </a:pPr>
                      <a:r>
                        <a:rPr lang="fr-FR" sz="800"/>
                        <a:t>statut carte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Également possible de récupérer un ensemble de carte émise pour un user ou pour tous les users d’un partenaire.</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Note : en production, le statut = 0 (Ordered) existe pendant 48h à 72h avant de passer à Sent pour la carte physique. Il s’agit du temps nécessaire à la personnalisation et à l’envoi de la carte par l’atelier de fabrication. </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Les cartes virtuelles sont immédiatement au statut 1 (Sent).</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Par ailleurs, en parallèle de la commande de carte, le PIN est choisi par le porteur de la carte (processus dit du WishPIN – avec intégration d’un SDK Gemalto). Le choix et l’envoi du PIN à Gemalto doivent intervenir dans les 72h sans quoi la commande est rejetée.</a:t>
                      </a:r>
                      <a:endParaRPr sz="800">
                        <a:latin typeface="Calibri"/>
                        <a:ea typeface="Calibri"/>
                        <a:cs typeface="Calibri"/>
                        <a:sym typeface="Calibri"/>
                      </a:endParaRPr>
                    </a:p>
                  </a:txBody>
                  <a:tcPr marT="0" marB="0" marR="14350" marL="14350"/>
                </a:tc>
              </a:tr>
              <a:tr h="1970050">
                <a:tc>
                  <a:txBody>
                    <a:bodyPr/>
                    <a:lstStyle/>
                    <a:p>
                      <a:pPr indent="0" lvl="0" marL="0" marR="0" rtl="0" algn="l">
                        <a:spcBef>
                          <a:spcPts val="0"/>
                        </a:spcBef>
                        <a:spcAft>
                          <a:spcPts val="0"/>
                        </a:spcAft>
                        <a:buNone/>
                      </a:pPr>
                      <a:r>
                        <a:rPr lang="fr-FR" sz="800"/>
                        <a:t>6</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Activer une carte en simulant un paiement carte </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solidFill>
                            <a:schemeClr val="dk1"/>
                          </a:solidFill>
                          <a:latin typeface="Arial"/>
                          <a:ea typeface="Arial"/>
                          <a:cs typeface="Arial"/>
                          <a:sym typeface="Arial"/>
                        </a:rPr>
                        <a:t>POST/</a:t>
                      </a:r>
                      <a:endParaRPr sz="800">
                        <a:solidFill>
                          <a:schemeClr val="dk1"/>
                        </a:solidFill>
                        <a:latin typeface="Arial"/>
                        <a:ea typeface="Arial"/>
                        <a:cs typeface="Arial"/>
                        <a:sym typeface="Arial"/>
                      </a:endParaRPr>
                    </a:p>
                    <a:p>
                      <a:pPr indent="0" lvl="0" marL="0" marR="0" rtl="0" algn="l">
                        <a:spcBef>
                          <a:spcPts val="0"/>
                        </a:spcBef>
                        <a:spcAft>
                          <a:spcPts val="0"/>
                        </a:spcAft>
                        <a:buNone/>
                      </a:pPr>
                      <a:r>
                        <a:rPr lang="fr-FR" sz="800">
                          <a:solidFill>
                            <a:schemeClr val="dk1"/>
                          </a:solidFill>
                          <a:latin typeface="Arial"/>
                          <a:ea typeface="Arial"/>
                          <a:cs typeface="Arial"/>
                          <a:sym typeface="Arial"/>
                        </a:rPr>
                        <a:t>/api/CardAuthorization/</a:t>
                      </a:r>
                      <a:endParaRPr/>
                    </a:p>
                    <a:p>
                      <a:pPr indent="0" lvl="0" marL="0" marR="0" rtl="0" algn="l">
                        <a:spcBef>
                          <a:spcPts val="0"/>
                        </a:spcBef>
                        <a:spcAft>
                          <a:spcPts val="0"/>
                        </a:spcAft>
                        <a:buNone/>
                      </a:pPr>
                      <a:r>
                        <a:rPr lang="fr-FR" sz="800">
                          <a:solidFill>
                            <a:schemeClr val="dk1"/>
                          </a:solidFill>
                          <a:latin typeface="Arial"/>
                          <a:ea typeface="Arial"/>
                          <a:cs typeface="Arial"/>
                          <a:sym typeface="Arial"/>
                        </a:rPr>
                        <a:t> </a:t>
                      </a:r>
                      <a:endParaRPr/>
                    </a:p>
                    <a:p>
                      <a:pPr indent="0" lvl="0" marL="0" marR="0" rtl="0" algn="l">
                        <a:spcBef>
                          <a:spcPts val="0"/>
                        </a:spcBef>
                        <a:spcAft>
                          <a:spcPts val="0"/>
                        </a:spcAft>
                        <a:buNone/>
                      </a:pPr>
                      <a:r>
                        <a:rPr lang="fr-FR" sz="800">
                          <a:solidFill>
                            <a:schemeClr val="dk1"/>
                          </a:solidFill>
                          <a:latin typeface="Arial"/>
                          <a:ea typeface="Arial"/>
                          <a:cs typeface="Arial"/>
                          <a:sym typeface="Arial"/>
                        </a:rPr>
                        <a:t>(API Sandbox Simulator)</a:t>
                      </a:r>
                      <a:endParaRPr/>
                    </a:p>
                  </a:txBody>
                  <a:tcPr marT="0" marB="0" marR="14350" marL="14350"/>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"authorisation_type" : 1</a:t>
                      </a:r>
                      <a:endParaRPr sz="800"/>
                    </a:p>
                    <a:p>
                      <a:pPr indent="0" lvl="0" marL="0" marR="0" rtl="0" algn="l">
                        <a:spcBef>
                          <a:spcPts val="0"/>
                        </a:spcBef>
                        <a:spcAft>
                          <a:spcPts val="0"/>
                        </a:spcAft>
                        <a:buNone/>
                      </a:pPr>
                      <a:r>
                        <a:rPr lang="fr-FR" sz="800"/>
                        <a:t>"appcardid" :"CardID",</a:t>
                      </a:r>
                      <a:endParaRPr sz="800"/>
                    </a:p>
                    <a:p>
                      <a:pPr indent="0" lvl="0" marL="0" marR="0" rtl="0" algn="l">
                        <a:spcBef>
                          <a:spcPts val="0"/>
                        </a:spcBef>
                        <a:spcAft>
                          <a:spcPts val="0"/>
                        </a:spcAft>
                        <a:buNone/>
                      </a:pPr>
                      <a:r>
                        <a:rPr lang="fr-FR" sz="800"/>
                        <a:t>"Amount" : 10 ,</a:t>
                      </a:r>
                      <a:endParaRPr sz="800"/>
                    </a:p>
                    <a:p>
                      <a:pPr indent="0" lvl="0" marL="0" marR="0" rtl="0" algn="l">
                        <a:spcBef>
                          <a:spcPts val="0"/>
                        </a:spcBef>
                        <a:spcAft>
                          <a:spcPts val="0"/>
                        </a:spcAft>
                        <a:buNone/>
                      </a:pPr>
                      <a:r>
                        <a:rPr lang="fr-FR" sz="800"/>
                        <a:t>}</a:t>
                      </a:r>
                      <a:endParaRPr/>
                    </a:p>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Carte au statut passe en statut = 2 « Activated » à la première autorisation</a:t>
                      </a:r>
                      <a:endParaRPr/>
                    </a:p>
                    <a:p>
                      <a:pPr indent="0" lvl="0" marL="0" marR="0" rtl="0" algn="l">
                        <a:spcBef>
                          <a:spcPts val="0"/>
                        </a:spcBef>
                        <a:spcAft>
                          <a:spcPts val="0"/>
                        </a:spcAft>
                        <a:buNone/>
                      </a:pPr>
                      <a:r>
                        <a:rPr lang="fr-FR" sz="800"/>
                        <a:t>Solde compte = Solde avant - montant paiement </a:t>
                      </a:r>
                      <a:endParaRPr/>
                    </a:p>
                    <a:p>
                      <a:pPr indent="0" lvl="0" marL="0" marR="0" rtl="0" algn="l">
                        <a:spcBef>
                          <a:spcPts val="0"/>
                        </a:spcBef>
                        <a:spcAft>
                          <a:spcPts val="0"/>
                        </a:spcAft>
                        <a:buNone/>
                      </a:pPr>
                      <a:r>
                        <a:rPr lang="fr-FR" sz="800"/>
                        <a:t>Autorisation créée en base statut = 1 « Completed »</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GET/cards/issued</a:t>
                      </a:r>
                      <a:endParaRPr sz="800"/>
                    </a:p>
                    <a:p>
                      <a:pPr indent="0" lvl="0" marL="0" marR="0" rtl="0" algn="l">
                        <a:spcBef>
                          <a:spcPts val="0"/>
                        </a:spcBef>
                        <a:spcAft>
                          <a:spcPts val="0"/>
                        </a:spcAft>
                        <a:buNone/>
                      </a:pPr>
                      <a:r>
                        <a:rPr lang="fr-FR" sz="800"/>
                        <a:t>statut carte = 2</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GET/users </a:t>
                      </a:r>
                      <a:endParaRPr/>
                    </a:p>
                    <a:p>
                      <a:pPr indent="0" lvl="0" marL="0" marR="0" rtl="0" algn="l">
                        <a:spcBef>
                          <a:spcPts val="0"/>
                        </a:spcBef>
                        <a:spcAft>
                          <a:spcPts val="0"/>
                        </a:spcAft>
                        <a:buNone/>
                      </a:pPr>
                      <a:r>
                        <a:rPr lang="fr-FR" sz="800"/>
                        <a:t>Champs  Accounting BalanceAccount (solde d’autorisation) = solde précédent – transaction carte</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GET/cardoperations</a:t>
                      </a:r>
                      <a:endParaRPr sz="800"/>
                    </a:p>
                    <a:p>
                      <a:pPr indent="0" lvl="0" marL="0" marR="0" rtl="0" algn="l">
                        <a:spcBef>
                          <a:spcPts val="0"/>
                        </a:spcBef>
                        <a:spcAft>
                          <a:spcPts val="0"/>
                        </a:spcAft>
                        <a:buNone/>
                      </a:pPr>
                      <a:r>
                        <a:rPr lang="fr-FR" sz="800"/>
                        <a:t>statut = 0</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Également possible de récupérer de faire un GET sur un ensemble d’autorisation sur une période de temps donnée. </a:t>
                      </a:r>
                      <a:endParaRPr sz="800">
                        <a:latin typeface="Calibri"/>
                        <a:ea typeface="Calibri"/>
                        <a:cs typeface="Calibri"/>
                        <a:sym typeface="Calibri"/>
                      </a:endParaRPr>
                    </a:p>
                  </a:txBody>
                  <a:tcPr marT="0" marB="0" marR="14350" marL="14350"/>
                </a:tc>
                <a:tc>
                  <a:txBody>
                    <a:bodyPr/>
                    <a:lstStyle/>
                    <a:p>
                      <a:pPr indent="0" lvl="0" marL="0" marR="0" rtl="0" algn="l">
                        <a:spcBef>
                          <a:spcPts val="0"/>
                        </a:spcBef>
                        <a:spcAft>
                          <a:spcPts val="0"/>
                        </a:spcAft>
                        <a:buNone/>
                      </a:pPr>
                      <a:r>
                        <a:rPr lang="fr-FR" sz="800"/>
                        <a:t>L’autorisation crée dans la sandbox peut être une transaction contact ou sans contact, de proximité ou à distance, un paiement ou un retrait…</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La première autorisation créée pour une carte va l’activer. Dans le cas de la Sandbox tous les types de première autorisation vont permettre l’activation de la carte. En production, l’activation est possible uniquement s’il y a eu saisie de code PIN.</a:t>
                      </a:r>
                      <a:endParaRPr/>
                    </a:p>
                    <a:p>
                      <a:pPr indent="0" lvl="0" marL="0" marR="0" rtl="0" algn="l">
                        <a:spcBef>
                          <a:spcPts val="0"/>
                        </a:spcBef>
                        <a:spcAft>
                          <a:spcPts val="0"/>
                        </a:spcAft>
                        <a:buNone/>
                      </a:pPr>
                      <a:r>
                        <a:t/>
                      </a:r>
                      <a:endParaRPr sz="800"/>
                    </a:p>
                  </a:txBody>
                  <a:tcPr marT="0" marB="0" marR="14350" marL="14350"/>
                </a:tc>
              </a:tr>
            </a:tbl>
          </a:graphicData>
        </a:graphic>
      </p:graphicFrame>
      <p:sp>
        <p:nvSpPr>
          <p:cNvPr id="357" name="Google Shape;357;p11"/>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2"/>
          <p:cNvSpPr txBox="1"/>
          <p:nvPr>
            <p:ph type="title"/>
          </p:nvPr>
        </p:nvSpPr>
        <p:spPr>
          <a:xfrm>
            <a:off x="394554" y="349933"/>
            <a:ext cx="8354891" cy="69783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1900"/>
              <a:buFont typeface="Arial"/>
              <a:buNone/>
            </a:pPr>
            <a:r>
              <a:rPr lang="fr-FR" sz="1900">
                <a:solidFill>
                  <a:srgbClr val="FFFFFF"/>
                </a:solidFill>
                <a:latin typeface="Arial"/>
                <a:ea typeface="Arial"/>
                <a:cs typeface="Arial"/>
                <a:sym typeface="Arial"/>
              </a:rPr>
              <a:t>Nosto exercidunt delesto </a:t>
            </a:r>
            <a:r>
              <a:rPr b="0" lang="fr-FR" sz="1900">
                <a:solidFill>
                  <a:srgbClr val="FFFFFF"/>
                </a:solidFill>
                <a:latin typeface="Arial"/>
                <a:ea typeface="Arial"/>
                <a:cs typeface="Arial"/>
                <a:sym typeface="Arial"/>
              </a:rPr>
              <a:t>conullutea facidunt </a:t>
            </a:r>
            <a:br>
              <a:rPr b="0" lang="fr-FR" sz="1900">
                <a:solidFill>
                  <a:srgbClr val="FFFFFF"/>
                </a:solidFill>
                <a:latin typeface="Arial"/>
                <a:ea typeface="Arial"/>
                <a:cs typeface="Arial"/>
                <a:sym typeface="Arial"/>
              </a:rPr>
            </a:br>
            <a:r>
              <a:rPr b="0" lang="fr-FR" sz="1900">
                <a:solidFill>
                  <a:srgbClr val="FFFFFF"/>
                </a:solidFill>
                <a:latin typeface="Arial"/>
                <a:ea typeface="Arial"/>
                <a:cs typeface="Arial"/>
                <a:sym typeface="Arial"/>
              </a:rPr>
              <a:t>nos augue dipit aciduntinim excercis</a:t>
            </a:r>
            <a:endParaRPr/>
          </a:p>
        </p:txBody>
      </p:sp>
      <p:sp>
        <p:nvSpPr>
          <p:cNvPr id="364" name="Google Shape;364;p12"/>
          <p:cNvSpPr txBox="1"/>
          <p:nvPr>
            <p:ph idx="10" type="dt"/>
          </p:nvPr>
        </p:nvSpPr>
        <p:spPr>
          <a:xfrm>
            <a:off x="628650" y="4891822"/>
            <a:ext cx="2057400" cy="26060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fr-FR" sz="900">
                <a:solidFill>
                  <a:srgbClr val="898989"/>
                </a:solidFill>
              </a:rPr>
              <a:t>JJ MMMM AAAA</a:t>
            </a:r>
            <a:endParaRPr/>
          </a:p>
        </p:txBody>
      </p:sp>
      <p:sp>
        <p:nvSpPr>
          <p:cNvPr id="365" name="Google Shape;365;p12"/>
          <p:cNvSpPr txBox="1"/>
          <p:nvPr>
            <p:ph idx="11" type="ftr"/>
          </p:nvPr>
        </p:nvSpPr>
        <p:spPr>
          <a:xfrm>
            <a:off x="3028950" y="4891822"/>
            <a:ext cx="3086100" cy="2606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fr-FR" sz="900">
                <a:solidFill>
                  <a:srgbClr val="898989"/>
                </a:solidFill>
                <a:latin typeface="Arial"/>
                <a:ea typeface="Arial"/>
                <a:cs typeface="Arial"/>
                <a:sym typeface="Arial"/>
              </a:rPr>
              <a:t>TITRE DE LA PRÉSENTATION</a:t>
            </a:r>
            <a:endParaRPr/>
          </a:p>
        </p:txBody>
      </p:sp>
      <p:sp>
        <p:nvSpPr>
          <p:cNvPr id="366" name="Google Shape;366;p12"/>
          <p:cNvSpPr txBox="1"/>
          <p:nvPr>
            <p:ph idx="12" type="sldNum"/>
          </p:nvPr>
        </p:nvSpPr>
        <p:spPr>
          <a:xfrm>
            <a:off x="6457950" y="4891822"/>
            <a:ext cx="2057400" cy="26060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fr-FR" sz="900">
                <a:solidFill>
                  <a:srgbClr val="898989"/>
                </a:solidFill>
              </a:rPr>
              <a:t>‹#›</a:t>
            </a:fld>
            <a:endParaRPr sz="900">
              <a:solidFill>
                <a:srgbClr val="898989"/>
              </a:solidFill>
            </a:endParaRPr>
          </a:p>
        </p:txBody>
      </p:sp>
      <p:graphicFrame>
        <p:nvGraphicFramePr>
          <p:cNvPr id="367" name="Google Shape;367;p12"/>
          <p:cNvGraphicFramePr/>
          <p:nvPr/>
        </p:nvGraphicFramePr>
        <p:xfrm>
          <a:off x="-2" y="866532"/>
          <a:ext cx="3000000" cy="3000000"/>
        </p:xfrm>
        <a:graphic>
          <a:graphicData uri="http://schemas.openxmlformats.org/drawingml/2006/table">
            <a:tbl>
              <a:tblPr bandRow="1" firstCol="1" firstRow="1">
                <a:noFill/>
                <a:tableStyleId>{FE69AE70-C98F-4571-BD42-4A805139FF3C}</a:tableStyleId>
              </a:tblPr>
              <a:tblGrid>
                <a:gridCol w="1010775"/>
                <a:gridCol w="1187725"/>
                <a:gridCol w="1034850"/>
                <a:gridCol w="1551275"/>
                <a:gridCol w="1813725"/>
                <a:gridCol w="2545625"/>
              </a:tblGrid>
              <a:tr h="338025">
                <a:tc>
                  <a:txBody>
                    <a:bodyPr/>
                    <a:lstStyle/>
                    <a:p>
                      <a:pPr indent="0" lvl="0" marL="0" marR="0" rtl="0" algn="l">
                        <a:spcBef>
                          <a:spcPts val="0"/>
                        </a:spcBef>
                        <a:spcAft>
                          <a:spcPts val="0"/>
                        </a:spcAft>
                        <a:buNone/>
                      </a:pPr>
                      <a:r>
                        <a:rPr lang="fr-FR" sz="700"/>
                        <a:t>Action</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API</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Exemple</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Objectif &amp; Critères de vérification </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API pour vérifier</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Commentaire / Règles de gestion</a:t>
                      </a:r>
                      <a:endParaRPr sz="700">
                        <a:latin typeface="Calibri"/>
                        <a:ea typeface="Calibri"/>
                        <a:cs typeface="Calibri"/>
                        <a:sym typeface="Calibri"/>
                      </a:endParaRPr>
                    </a:p>
                  </a:txBody>
                  <a:tcPr marT="0" marB="0" marR="25800" marL="25800"/>
                </a:tc>
              </a:tr>
              <a:tr h="214075">
                <a:tc gridSpan="6">
                  <a:txBody>
                    <a:bodyPr/>
                    <a:lstStyle/>
                    <a:p>
                      <a:pPr indent="0" lvl="0" marL="0" marR="0" rtl="0" algn="ctr">
                        <a:spcBef>
                          <a:spcPts val="0"/>
                        </a:spcBef>
                        <a:spcAft>
                          <a:spcPts val="0"/>
                        </a:spcAft>
                        <a:buNone/>
                      </a:pPr>
                      <a:r>
                        <a:rPr lang="fr-FR" sz="700"/>
                        <a:t>LES TRANSACTIONS CARTES</a:t>
                      </a:r>
                      <a:endParaRPr sz="700">
                        <a:latin typeface="Calibri"/>
                        <a:ea typeface="Calibri"/>
                        <a:cs typeface="Calibri"/>
                        <a:sym typeface="Calibri"/>
                      </a:endParaRPr>
                    </a:p>
                  </a:txBody>
                  <a:tcPr marT="0" marB="0" marR="25800" marL="25800"/>
                </a:tc>
                <a:tc hMerge="1"/>
                <a:tc hMerge="1"/>
                <a:tc hMerge="1"/>
                <a:tc hMerge="1"/>
                <a:tc hMerge="1"/>
              </a:tr>
              <a:tr h="1279825">
                <a:tc>
                  <a:txBody>
                    <a:bodyPr/>
                    <a:lstStyle/>
                    <a:p>
                      <a:pPr indent="0" lvl="0" marL="0" marR="0" rtl="0" algn="l">
                        <a:spcBef>
                          <a:spcPts val="0"/>
                        </a:spcBef>
                        <a:spcAft>
                          <a:spcPts val="0"/>
                        </a:spcAft>
                        <a:buNone/>
                      </a:pPr>
                      <a:r>
                        <a:rPr lang="fr-FR" sz="700"/>
                        <a:t>Faire un paiement carte</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solidFill>
                            <a:schemeClr val="dk1"/>
                          </a:solidFill>
                          <a:latin typeface="Arial"/>
                          <a:ea typeface="Arial"/>
                          <a:cs typeface="Arial"/>
                          <a:sym typeface="Arial"/>
                        </a:rPr>
                        <a:t>POST/</a:t>
                      </a:r>
                      <a:endParaRPr sz="700">
                        <a:solidFill>
                          <a:schemeClr val="dk1"/>
                        </a:solidFill>
                        <a:latin typeface="Arial"/>
                        <a:ea typeface="Arial"/>
                        <a:cs typeface="Arial"/>
                        <a:sym typeface="Arial"/>
                      </a:endParaRPr>
                    </a:p>
                    <a:p>
                      <a:pPr indent="0" lvl="0" marL="0" marR="0" rtl="0" algn="l">
                        <a:spcBef>
                          <a:spcPts val="0"/>
                        </a:spcBef>
                        <a:spcAft>
                          <a:spcPts val="0"/>
                        </a:spcAft>
                        <a:buNone/>
                      </a:pPr>
                      <a:r>
                        <a:rPr lang="fr-FR" sz="700">
                          <a:solidFill>
                            <a:schemeClr val="dk1"/>
                          </a:solidFill>
                          <a:latin typeface="Arial"/>
                          <a:ea typeface="Arial"/>
                          <a:cs typeface="Arial"/>
                          <a:sym typeface="Arial"/>
                        </a:rPr>
                        <a:t>/api/CardAuthorization/</a:t>
                      </a:r>
                      <a:endParaRPr/>
                    </a:p>
                    <a:p>
                      <a:pPr indent="0" lvl="0" marL="0" marR="0" rtl="0" algn="l">
                        <a:spcBef>
                          <a:spcPts val="0"/>
                        </a:spcBef>
                        <a:spcAft>
                          <a:spcPts val="0"/>
                        </a:spcAft>
                        <a:buNone/>
                      </a:pPr>
                      <a:r>
                        <a:rPr lang="fr-FR" sz="700">
                          <a:solidFill>
                            <a:schemeClr val="dk1"/>
                          </a:solidFill>
                          <a:latin typeface="Arial"/>
                          <a:ea typeface="Arial"/>
                          <a:cs typeface="Arial"/>
                          <a:sym typeface="Arial"/>
                        </a:rPr>
                        <a:t> </a:t>
                      </a:r>
                      <a:endParaRPr/>
                    </a:p>
                    <a:p>
                      <a:pPr indent="0" lvl="0" marL="0" marR="0" rtl="0" algn="l">
                        <a:spcBef>
                          <a:spcPts val="0"/>
                        </a:spcBef>
                        <a:spcAft>
                          <a:spcPts val="0"/>
                        </a:spcAft>
                        <a:buNone/>
                      </a:pPr>
                      <a:r>
                        <a:rPr lang="fr-FR" sz="700">
                          <a:solidFill>
                            <a:schemeClr val="dk1"/>
                          </a:solidFill>
                          <a:latin typeface="Arial"/>
                          <a:ea typeface="Arial"/>
                          <a:cs typeface="Arial"/>
                          <a:sym typeface="Arial"/>
                        </a:rPr>
                        <a:t>(API Sandbox Simulator)</a:t>
                      </a:r>
                      <a:endParaRPr/>
                    </a:p>
                  </a:txBody>
                  <a:tcPr marT="0" marB="0" marR="25800" marL="25800"/>
                </a:tc>
                <a:tc>
                  <a:txBody>
                    <a:bodyPr/>
                    <a:lstStyle/>
                    <a:p>
                      <a:pPr indent="0" lvl="0" marL="0" marR="0" rtl="0" algn="l">
                        <a:spcBef>
                          <a:spcPts val="0"/>
                        </a:spcBef>
                        <a:spcAft>
                          <a:spcPts val="0"/>
                        </a:spcAft>
                        <a:buNone/>
                      </a:pPr>
                      <a:r>
                        <a:rPr lang="fr-FR" sz="700"/>
                        <a:t>{</a:t>
                      </a:r>
                      <a:endParaRPr sz="700"/>
                    </a:p>
                    <a:p>
                      <a:pPr indent="0" lvl="0" marL="0" marR="0" rtl="0" algn="l">
                        <a:spcBef>
                          <a:spcPts val="0"/>
                        </a:spcBef>
                        <a:spcAft>
                          <a:spcPts val="0"/>
                        </a:spcAft>
                        <a:buNone/>
                      </a:pPr>
                      <a:r>
                        <a:rPr lang="fr-FR" sz="700"/>
                        <a:t>"authorisation_type" : 1</a:t>
                      </a:r>
                      <a:endParaRPr sz="700"/>
                    </a:p>
                    <a:p>
                      <a:pPr indent="0" lvl="0" marL="0" marR="0" rtl="0" algn="l">
                        <a:spcBef>
                          <a:spcPts val="0"/>
                        </a:spcBef>
                        <a:spcAft>
                          <a:spcPts val="0"/>
                        </a:spcAft>
                        <a:buNone/>
                      </a:pPr>
                      <a:r>
                        <a:rPr lang="fr-FR" sz="700"/>
                        <a:t>"appcardid" :"CardID",</a:t>
                      </a:r>
                      <a:endParaRPr sz="700"/>
                    </a:p>
                    <a:p>
                      <a:pPr indent="0" lvl="0" marL="0" marR="0" rtl="0" algn="l">
                        <a:spcBef>
                          <a:spcPts val="0"/>
                        </a:spcBef>
                        <a:spcAft>
                          <a:spcPts val="0"/>
                        </a:spcAft>
                        <a:buNone/>
                      </a:pPr>
                      <a:r>
                        <a:rPr lang="fr-FR" sz="700"/>
                        <a:t>"Amount" : 10 ,</a:t>
                      </a:r>
                      <a:endParaRPr sz="700"/>
                    </a:p>
                    <a:p>
                      <a:pPr indent="0" lvl="0" marL="0" marR="0" rtl="0" algn="l">
                        <a:spcBef>
                          <a:spcPts val="0"/>
                        </a:spcBef>
                        <a:spcAft>
                          <a:spcPts val="0"/>
                        </a:spcAft>
                        <a:buNone/>
                      </a:pPr>
                      <a:r>
                        <a:rPr lang="fr-FR" sz="700"/>
                        <a:t>}</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Carte au statut passe en statut = 2 « Activated » à la première autorisation</a:t>
                      </a:r>
                      <a:endParaRPr/>
                    </a:p>
                    <a:p>
                      <a:pPr indent="0" lvl="0" marL="0" marR="0" rtl="0" algn="l">
                        <a:spcBef>
                          <a:spcPts val="0"/>
                        </a:spcBef>
                        <a:spcAft>
                          <a:spcPts val="0"/>
                        </a:spcAft>
                        <a:buNone/>
                      </a:pPr>
                      <a:r>
                        <a:rPr lang="fr-FR" sz="700"/>
                        <a:t>Solde compte = Solde avant - montant paiement </a:t>
                      </a:r>
                      <a:endParaRPr/>
                    </a:p>
                    <a:p>
                      <a:pPr indent="0" lvl="0" marL="0" marR="0" rtl="0" algn="l">
                        <a:spcBef>
                          <a:spcPts val="0"/>
                        </a:spcBef>
                        <a:spcAft>
                          <a:spcPts val="0"/>
                        </a:spcAft>
                        <a:buNone/>
                      </a:pPr>
                      <a:r>
                        <a:rPr lang="fr-FR" sz="700"/>
                        <a:t>Autorisation créée en base statut = 1 « Completed »</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GET/users </a:t>
                      </a:r>
                      <a:endParaRPr/>
                    </a:p>
                    <a:p>
                      <a:pPr indent="0" lvl="0" marL="0" marR="0" rtl="0" algn="l">
                        <a:spcBef>
                          <a:spcPts val="0"/>
                        </a:spcBef>
                        <a:spcAft>
                          <a:spcPts val="0"/>
                        </a:spcAft>
                        <a:buNone/>
                      </a:pPr>
                      <a:r>
                        <a:rPr lang="fr-FR" sz="700"/>
                        <a:t>Champs  Accounting BalanceAccount (solde d’autorisation) = solde précédent – transaction carte</a:t>
                      </a:r>
                      <a:endParaRPr/>
                    </a:p>
                    <a:p>
                      <a:pPr indent="0" lvl="0" marL="0" marR="0" rtl="0" algn="l">
                        <a:spcBef>
                          <a:spcPts val="0"/>
                        </a:spcBef>
                        <a:spcAft>
                          <a:spcPts val="0"/>
                        </a:spcAft>
                        <a:buNone/>
                      </a:pPr>
                      <a:r>
                        <a:rPr lang="fr-FR" sz="700"/>
                        <a:t> </a:t>
                      </a:r>
                      <a:endParaRPr/>
                    </a:p>
                    <a:p>
                      <a:pPr indent="0" lvl="0" marL="0" marR="0" rtl="0" algn="l">
                        <a:spcBef>
                          <a:spcPts val="0"/>
                        </a:spcBef>
                        <a:spcAft>
                          <a:spcPts val="0"/>
                        </a:spcAft>
                        <a:buNone/>
                      </a:pPr>
                      <a:r>
                        <a:rPr lang="fr-FR" sz="700"/>
                        <a:t>GET/cardoperations</a:t>
                      </a:r>
                      <a:endParaRPr/>
                    </a:p>
                    <a:p>
                      <a:pPr indent="0" lvl="0" marL="0" marR="0" rtl="0" algn="l">
                        <a:spcBef>
                          <a:spcPts val="0"/>
                        </a:spcBef>
                        <a:spcAft>
                          <a:spcPts val="0"/>
                        </a:spcAft>
                        <a:buNone/>
                      </a:pPr>
                      <a:r>
                        <a:rPr lang="fr-FR" sz="700"/>
                        <a:t>statut = 0</a:t>
                      </a:r>
                      <a:endParaRPr/>
                    </a:p>
                    <a:p>
                      <a:pPr indent="0" lvl="0" marL="0" marR="0" rtl="0" algn="l">
                        <a:spcBef>
                          <a:spcPts val="0"/>
                        </a:spcBef>
                        <a:spcAft>
                          <a:spcPts val="0"/>
                        </a:spcAft>
                        <a:buNone/>
                      </a:pPr>
                      <a:r>
                        <a:rPr lang="fr-FR" sz="700"/>
                        <a:t> </a:t>
                      </a:r>
                      <a:endParaRPr/>
                    </a:p>
                    <a:p>
                      <a:pPr indent="0" lvl="0" marL="0" marR="0" rtl="0" algn="l">
                        <a:spcBef>
                          <a:spcPts val="0"/>
                        </a:spcBef>
                        <a:spcAft>
                          <a:spcPts val="0"/>
                        </a:spcAft>
                        <a:buNone/>
                      </a:pPr>
                      <a:r>
                        <a:rPr lang="fr-FR" sz="700"/>
                        <a:t>Également possible de récupérer de faire un GET sur un ensemble d’autorisation sur une période de temps donnée.</a:t>
                      </a:r>
                      <a:endParaRPr/>
                    </a:p>
                    <a:p>
                      <a:pPr indent="0" lvl="0" marL="0" marR="0" rtl="0" algn="l">
                        <a:spcBef>
                          <a:spcPts val="0"/>
                        </a:spcBef>
                        <a:spcAft>
                          <a:spcPts val="0"/>
                        </a:spcAft>
                        <a:buNone/>
                      </a:pPr>
                      <a:r>
                        <a:rPr lang="fr-FR" sz="700"/>
                        <a:t> </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L’autorisation créée dans la sandbox peut être une transaction contact ou sans contact, de proximité ou à distance, un paiement ou un retrait, de DAC…</a:t>
                      </a:r>
                      <a:endParaRPr/>
                    </a:p>
                    <a:p>
                      <a:pPr indent="0" lvl="0" marL="0" marR="0" rtl="0" algn="l">
                        <a:spcBef>
                          <a:spcPts val="0"/>
                        </a:spcBef>
                        <a:spcAft>
                          <a:spcPts val="0"/>
                        </a:spcAft>
                        <a:buNone/>
                      </a:pPr>
                      <a:r>
                        <a:t/>
                      </a:r>
                      <a:endParaRPr sz="700">
                        <a:latin typeface="Calibri"/>
                        <a:ea typeface="Calibri"/>
                        <a:cs typeface="Calibri"/>
                        <a:sym typeface="Calibri"/>
                      </a:endParaRPr>
                    </a:p>
                    <a:p>
                      <a:pPr indent="0" lvl="0" marL="0" marR="0" rtl="0" algn="l">
                        <a:spcBef>
                          <a:spcPts val="0"/>
                        </a:spcBef>
                        <a:spcAft>
                          <a:spcPts val="0"/>
                        </a:spcAft>
                        <a:buNone/>
                      </a:pPr>
                      <a:r>
                        <a:t/>
                      </a:r>
                      <a:endParaRPr sz="700">
                        <a:latin typeface="Calibri"/>
                        <a:ea typeface="Calibri"/>
                        <a:cs typeface="Calibri"/>
                        <a:sym typeface="Calibri"/>
                      </a:endParaRPr>
                    </a:p>
                  </a:txBody>
                  <a:tcPr marT="0" marB="0" marR="25800" marL="25800"/>
                </a:tc>
              </a:tr>
              <a:tr h="1767900">
                <a:tc>
                  <a:txBody>
                    <a:bodyPr/>
                    <a:lstStyle/>
                    <a:p>
                      <a:pPr indent="0" lvl="0" marL="0" marR="0" rtl="0" algn="l">
                        <a:spcBef>
                          <a:spcPts val="0"/>
                        </a:spcBef>
                        <a:spcAft>
                          <a:spcPts val="0"/>
                        </a:spcAft>
                        <a:buNone/>
                      </a:pPr>
                      <a:r>
                        <a:rPr lang="fr-FR" sz="700"/>
                        <a:t>Compensation d’une autorisation carte</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solidFill>
                            <a:schemeClr val="dk1"/>
                          </a:solidFill>
                          <a:latin typeface="Arial"/>
                          <a:ea typeface="Arial"/>
                          <a:cs typeface="Arial"/>
                          <a:sym typeface="Arial"/>
                        </a:rPr>
                        <a:t>POST :</a:t>
                      </a:r>
                      <a:endParaRPr sz="700">
                        <a:solidFill>
                          <a:schemeClr val="dk1"/>
                        </a:solidFill>
                        <a:latin typeface="Arial"/>
                        <a:ea typeface="Arial"/>
                        <a:cs typeface="Arial"/>
                        <a:sym typeface="Arial"/>
                      </a:endParaRPr>
                    </a:p>
                    <a:p>
                      <a:pPr indent="0" lvl="0" marL="0" marR="0" rtl="0" algn="l">
                        <a:spcBef>
                          <a:spcPts val="0"/>
                        </a:spcBef>
                        <a:spcAft>
                          <a:spcPts val="0"/>
                        </a:spcAft>
                        <a:buNone/>
                      </a:pPr>
                      <a:r>
                        <a:rPr lang="fr-FR" sz="700">
                          <a:solidFill>
                            <a:schemeClr val="dk1"/>
                          </a:solidFill>
                          <a:latin typeface="Arial"/>
                          <a:ea typeface="Arial"/>
                          <a:cs typeface="Arial"/>
                          <a:sym typeface="Arial"/>
                        </a:rPr>
                        <a:t>/api/CardAuthorization/ProcessFestopeme</a:t>
                      </a:r>
                      <a:endParaRPr sz="700">
                        <a:solidFill>
                          <a:schemeClr val="dk1"/>
                        </a:solidFill>
                        <a:latin typeface="Arial"/>
                        <a:ea typeface="Arial"/>
                        <a:cs typeface="Arial"/>
                        <a:sym typeface="Arial"/>
                      </a:endParaRPr>
                    </a:p>
                    <a:p>
                      <a:pPr indent="0" lvl="0" marL="0" marR="0" rtl="0" algn="l">
                        <a:spcBef>
                          <a:spcPts val="0"/>
                        </a:spcBef>
                        <a:spcAft>
                          <a:spcPts val="0"/>
                        </a:spcAft>
                        <a:buNone/>
                      </a:pPr>
                      <a:r>
                        <a:rPr lang="fr-FR" sz="700">
                          <a:solidFill>
                            <a:schemeClr val="dk1"/>
                          </a:solidFill>
                          <a:latin typeface="Arial"/>
                          <a:ea typeface="Arial"/>
                          <a:cs typeface="Arial"/>
                          <a:sym typeface="Arial"/>
                        </a:rPr>
                        <a:t> </a:t>
                      </a:r>
                      <a:endParaRPr/>
                    </a:p>
                    <a:p>
                      <a:pPr indent="0" lvl="0" marL="0" marR="0" rtl="0" algn="l">
                        <a:spcBef>
                          <a:spcPts val="0"/>
                        </a:spcBef>
                        <a:spcAft>
                          <a:spcPts val="0"/>
                        </a:spcAft>
                        <a:buNone/>
                      </a:pPr>
                      <a:r>
                        <a:rPr lang="fr-FR" sz="700">
                          <a:solidFill>
                            <a:schemeClr val="dk1"/>
                          </a:solidFill>
                          <a:latin typeface="Arial"/>
                          <a:ea typeface="Arial"/>
                          <a:cs typeface="Arial"/>
                          <a:sym typeface="Arial"/>
                        </a:rPr>
                        <a:t>(API Sandbox Simulator)</a:t>
                      </a:r>
                      <a:endParaRPr/>
                    </a:p>
                  </a:txBody>
                  <a:tcPr marT="0" marB="0" marR="25800" marL="25800"/>
                </a:tc>
                <a:tc>
                  <a:txBody>
                    <a:bodyPr/>
                    <a:lstStyle/>
                    <a:p>
                      <a:pPr indent="0" lvl="0" marL="0" marR="0" rtl="0" algn="l">
                        <a:spcBef>
                          <a:spcPts val="0"/>
                        </a:spcBef>
                        <a:spcAft>
                          <a:spcPts val="0"/>
                        </a:spcAft>
                        <a:buNone/>
                      </a:pPr>
                      <a:r>
                        <a:rPr lang="fr-FR" sz="700">
                          <a:solidFill>
                            <a:schemeClr val="dk1"/>
                          </a:solidFill>
                          <a:latin typeface="Arial"/>
                          <a:ea typeface="Arial"/>
                          <a:cs typeface="Arial"/>
                          <a:sym typeface="Arial"/>
                        </a:rPr>
                        <a:t>{</a:t>
                      </a:r>
                      <a:endParaRPr sz="700">
                        <a:solidFill>
                          <a:schemeClr val="dk1"/>
                        </a:solidFill>
                        <a:latin typeface="Arial"/>
                        <a:ea typeface="Arial"/>
                        <a:cs typeface="Arial"/>
                        <a:sym typeface="Arial"/>
                      </a:endParaRPr>
                    </a:p>
                    <a:p>
                      <a:pPr indent="0" lvl="0" marL="0" marR="0" rtl="0" algn="l">
                        <a:spcBef>
                          <a:spcPts val="0"/>
                        </a:spcBef>
                        <a:spcAft>
                          <a:spcPts val="0"/>
                        </a:spcAft>
                        <a:buNone/>
                      </a:pPr>
                      <a:r>
                        <a:rPr lang="fr-FR" sz="700">
                          <a:solidFill>
                            <a:schemeClr val="dk1"/>
                          </a:solidFill>
                          <a:latin typeface="Arial"/>
                          <a:ea typeface="Arial"/>
                          <a:cs typeface="Arial"/>
                          <a:sym typeface="Arial"/>
                        </a:rPr>
                        <a:t>"idTransaction” : ”258”</a:t>
                      </a:r>
                      <a:endParaRPr sz="700">
                        <a:solidFill>
                          <a:schemeClr val="dk1"/>
                        </a:solidFill>
                        <a:latin typeface="Arial"/>
                        <a:ea typeface="Arial"/>
                        <a:cs typeface="Arial"/>
                        <a:sym typeface="Arial"/>
                      </a:endParaRPr>
                    </a:p>
                    <a:p>
                      <a:pPr indent="0" lvl="0" marL="0" marR="0" rtl="0" algn="l">
                        <a:spcBef>
                          <a:spcPts val="0"/>
                        </a:spcBef>
                        <a:spcAft>
                          <a:spcPts val="0"/>
                        </a:spcAft>
                        <a:buNone/>
                      </a:pPr>
                      <a:r>
                        <a:rPr lang="fr-FR" sz="700">
                          <a:solidFill>
                            <a:schemeClr val="dk1"/>
                          </a:solidFill>
                          <a:latin typeface="Arial"/>
                          <a:ea typeface="Arial"/>
                          <a:cs typeface="Arial"/>
                          <a:sym typeface="Arial"/>
                        </a:rPr>
                        <a:t>"operation” : 1 </a:t>
                      </a:r>
                      <a:endParaRPr sz="700">
                        <a:solidFill>
                          <a:schemeClr val="dk1"/>
                        </a:solidFill>
                        <a:latin typeface="Arial"/>
                        <a:ea typeface="Arial"/>
                        <a:cs typeface="Arial"/>
                        <a:sym typeface="Arial"/>
                      </a:endParaRPr>
                    </a:p>
                    <a:p>
                      <a:pPr indent="0" lvl="0" marL="0" marR="0" rtl="0" algn="l">
                        <a:spcBef>
                          <a:spcPts val="0"/>
                        </a:spcBef>
                        <a:spcAft>
                          <a:spcPts val="0"/>
                        </a:spcAft>
                        <a:buNone/>
                      </a:pPr>
                      <a:r>
                        <a:rPr lang="fr-FR" sz="700">
                          <a:solidFill>
                            <a:schemeClr val="dk1"/>
                          </a:solidFill>
                          <a:latin typeface="Arial"/>
                          <a:ea typeface="Arial"/>
                          <a:cs typeface="Arial"/>
                          <a:sym typeface="Arial"/>
                        </a:rPr>
                        <a:t>}</a:t>
                      </a:r>
                      <a:endParaRPr/>
                    </a:p>
                    <a:p>
                      <a:pPr indent="0" lvl="0" marL="0" marR="0" rtl="0" algn="l">
                        <a:spcBef>
                          <a:spcPts val="0"/>
                        </a:spcBef>
                        <a:spcAft>
                          <a:spcPts val="0"/>
                        </a:spcAft>
                        <a:buNone/>
                      </a:pPr>
                      <a:r>
                        <a:rPr lang="fr-FR" sz="700">
                          <a:solidFill>
                            <a:schemeClr val="dk1"/>
                          </a:solidFill>
                          <a:latin typeface="Arial"/>
                          <a:ea typeface="Arial"/>
                          <a:cs typeface="Arial"/>
                          <a:sym typeface="Arial"/>
                        </a:rPr>
                        <a:t> </a:t>
                      </a:r>
                      <a:endParaRPr/>
                    </a:p>
                  </a:txBody>
                  <a:tcPr marT="0" marB="0" marR="25800" marL="25800"/>
                </a:tc>
                <a:tc>
                  <a:txBody>
                    <a:bodyPr/>
                    <a:lstStyle/>
                    <a:p>
                      <a:pPr indent="0" lvl="0" marL="0" marR="0" rtl="0" algn="l">
                        <a:spcBef>
                          <a:spcPts val="0"/>
                        </a:spcBef>
                        <a:spcAft>
                          <a:spcPts val="0"/>
                        </a:spcAft>
                        <a:buNone/>
                      </a:pPr>
                      <a:r>
                        <a:rPr lang="fr-FR" sz="700"/>
                        <a:t>Permet de simuler la compensation d’une transaction en la passant en statut 1 (validate) ou 0 (cancelled)</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GET/cardoperations</a:t>
                      </a:r>
                      <a:endParaRPr sz="700"/>
                    </a:p>
                    <a:p>
                      <a:pPr indent="0" lvl="0" marL="0" marR="0" rtl="0" algn="l">
                        <a:spcBef>
                          <a:spcPts val="0"/>
                        </a:spcBef>
                        <a:spcAft>
                          <a:spcPts val="0"/>
                        </a:spcAft>
                        <a:buNone/>
                      </a:pPr>
                      <a:r>
                        <a:rPr lang="fr-FR" sz="700"/>
                        <a:t>statut = 1 « Completed »</a:t>
                      </a:r>
                      <a:endParaRPr/>
                    </a:p>
                    <a:p>
                      <a:pPr indent="0" lvl="0" marL="0" marR="0" rtl="0" algn="l">
                        <a:spcBef>
                          <a:spcPts val="0"/>
                        </a:spcBef>
                        <a:spcAft>
                          <a:spcPts val="0"/>
                        </a:spcAft>
                        <a:buNone/>
                      </a:pPr>
                      <a:r>
                        <a:rPr lang="fr-FR" sz="700"/>
                        <a:t>ou statut = 0 « Refunded»</a:t>
                      </a:r>
                      <a:endParaRPr/>
                    </a:p>
                    <a:p>
                      <a:pPr indent="0" lvl="0" marL="0" marR="0" rtl="0" algn="l">
                        <a:spcBef>
                          <a:spcPts val="0"/>
                        </a:spcBef>
                        <a:spcAft>
                          <a:spcPts val="0"/>
                        </a:spcAft>
                        <a:buNone/>
                      </a:pPr>
                      <a:r>
                        <a:t/>
                      </a:r>
                      <a:endParaRPr sz="700">
                        <a:latin typeface="Calibri"/>
                        <a:ea typeface="Calibri"/>
                        <a:cs typeface="Calibri"/>
                        <a:sym typeface="Calibri"/>
                      </a:endParaRPr>
                    </a:p>
                    <a:p>
                      <a:pPr indent="0" lvl="0" marL="0" marR="0" rtl="0" algn="l">
                        <a:spcBef>
                          <a:spcPts val="0"/>
                        </a:spcBef>
                        <a:spcAft>
                          <a:spcPts val="0"/>
                        </a:spcAft>
                        <a:buNone/>
                      </a:pPr>
                      <a:r>
                        <a:rPr lang="fr-FR" sz="700">
                          <a:latin typeface="Calibri"/>
                          <a:ea typeface="Calibri"/>
                          <a:cs typeface="Calibri"/>
                          <a:sym typeface="Calibri"/>
                        </a:rPr>
                        <a:t>+ Opération de refund</a:t>
                      </a:r>
                      <a:endParaRPr sz="700">
                        <a:latin typeface="Calibri"/>
                        <a:ea typeface="Calibri"/>
                        <a:cs typeface="Calibri"/>
                        <a:sym typeface="Calibri"/>
                      </a:endParaRPr>
                    </a:p>
                  </a:txBody>
                  <a:tcPr marT="0" marB="0" marR="25800" marL="25800"/>
                </a:tc>
                <a:tc>
                  <a:txBody>
                    <a:bodyPr/>
                    <a:lstStyle/>
                    <a:p>
                      <a:pPr indent="0" lvl="0" marL="0" marR="0" rtl="0" algn="l">
                        <a:spcBef>
                          <a:spcPts val="0"/>
                        </a:spcBef>
                        <a:spcAft>
                          <a:spcPts val="0"/>
                        </a:spcAft>
                        <a:buNone/>
                      </a:pPr>
                      <a:r>
                        <a:rPr lang="fr-FR" sz="700"/>
                        <a:t>La compensation est la phase suivant une autorisation. Une autorisation crée une transaction en base et permet la vérification du solde, du statut du compte… </a:t>
                      </a:r>
                      <a:endParaRPr/>
                    </a:p>
                    <a:p>
                      <a:pPr indent="0" lvl="0" marL="0" marR="0" rtl="0" algn="l">
                        <a:spcBef>
                          <a:spcPts val="0"/>
                        </a:spcBef>
                        <a:spcAft>
                          <a:spcPts val="0"/>
                        </a:spcAft>
                        <a:buNone/>
                      </a:pPr>
                      <a:r>
                        <a:t/>
                      </a:r>
                      <a:endParaRPr sz="700"/>
                    </a:p>
                    <a:p>
                      <a:pPr indent="0" lvl="0" marL="0" marR="0" rtl="0" algn="l">
                        <a:spcBef>
                          <a:spcPts val="0"/>
                        </a:spcBef>
                        <a:spcAft>
                          <a:spcPts val="0"/>
                        </a:spcAft>
                        <a:buNone/>
                      </a:pPr>
                      <a:r>
                        <a:rPr lang="fr-FR" sz="700"/>
                        <a:t>La compensation intervient lors de la remontée de la transaction depuis le TPE d’un marchand vers sa banque pour déclencher le transfert des fonds du porteur vers le marchand. </a:t>
                      </a:r>
                      <a:endParaRPr/>
                    </a:p>
                    <a:p>
                      <a:pPr indent="0" lvl="0" marL="0" marR="0" rtl="0" algn="l">
                        <a:spcBef>
                          <a:spcPts val="0"/>
                        </a:spcBef>
                        <a:spcAft>
                          <a:spcPts val="0"/>
                        </a:spcAft>
                        <a:buNone/>
                      </a:pPr>
                      <a:r>
                        <a:t/>
                      </a:r>
                      <a:endParaRPr sz="700"/>
                    </a:p>
                    <a:p>
                      <a:pPr indent="0" lvl="0" marL="0" marR="0" rtl="0" algn="l">
                        <a:spcBef>
                          <a:spcPts val="0"/>
                        </a:spcBef>
                        <a:spcAft>
                          <a:spcPts val="0"/>
                        </a:spcAft>
                        <a:buNone/>
                      </a:pPr>
                      <a:r>
                        <a:rPr lang="fr-FR" sz="700"/>
                        <a:t>La compensation S-money intervient sous la forme de la réception d’un fichier appelé Fest OPEME 5/7j et qui update les transactions autorisées vers d’autres statuts.</a:t>
                      </a:r>
                      <a:endParaRPr/>
                    </a:p>
                    <a:p>
                      <a:pPr indent="0" lvl="0" marL="0" marR="0" rtl="0" algn="l">
                        <a:spcBef>
                          <a:spcPts val="0"/>
                        </a:spcBef>
                        <a:spcAft>
                          <a:spcPts val="0"/>
                        </a:spcAft>
                        <a:buNone/>
                      </a:pPr>
                      <a:r>
                        <a:t/>
                      </a:r>
                      <a:endParaRPr sz="700">
                        <a:latin typeface="Calibri"/>
                        <a:ea typeface="Calibri"/>
                        <a:cs typeface="Calibri"/>
                        <a:sym typeface="Calibri"/>
                      </a:endParaRPr>
                    </a:p>
                    <a:p>
                      <a:pPr indent="0" lvl="0" marL="0" marR="0" rtl="0" algn="l">
                        <a:spcBef>
                          <a:spcPts val="0"/>
                        </a:spcBef>
                        <a:spcAft>
                          <a:spcPts val="0"/>
                        </a:spcAft>
                        <a:buNone/>
                      </a:pPr>
                      <a:r>
                        <a:rPr lang="fr-FR" sz="700">
                          <a:latin typeface="Calibri"/>
                          <a:ea typeface="Calibri"/>
                          <a:cs typeface="Calibri"/>
                          <a:sym typeface="Calibri"/>
                        </a:rPr>
                        <a:t>Un Refund de transaction = un remboursement de la transaction initiale à la carte du porteur. Côté S-money cela met l’opération initiale au statut Refunded ET crée une nouvelle opération de Refund.</a:t>
                      </a:r>
                      <a:endParaRPr/>
                    </a:p>
                    <a:p>
                      <a:pPr indent="0" lvl="0" marL="0" marR="0" rtl="0" algn="l">
                        <a:spcBef>
                          <a:spcPts val="0"/>
                        </a:spcBef>
                        <a:spcAft>
                          <a:spcPts val="0"/>
                        </a:spcAft>
                        <a:buNone/>
                      </a:pPr>
                      <a:r>
                        <a:t/>
                      </a:r>
                      <a:endParaRPr sz="700">
                        <a:latin typeface="Calibri"/>
                        <a:ea typeface="Calibri"/>
                        <a:cs typeface="Calibri"/>
                        <a:sym typeface="Calibri"/>
                      </a:endParaRPr>
                    </a:p>
                    <a:p>
                      <a:pPr indent="0" lvl="0" marL="0" marR="0" rtl="0" algn="l">
                        <a:spcBef>
                          <a:spcPts val="0"/>
                        </a:spcBef>
                        <a:spcAft>
                          <a:spcPts val="0"/>
                        </a:spcAft>
                        <a:buNone/>
                      </a:pPr>
                      <a:r>
                        <a:rPr lang="fr-FR" sz="700">
                          <a:latin typeface="Calibri"/>
                          <a:ea typeface="Calibri"/>
                          <a:cs typeface="Calibri"/>
                          <a:sym typeface="Calibri"/>
                        </a:rPr>
                        <a:t>En sandbox, le Fest OPEME (le fichier de clearing ne contient qu’une opération car le sandbox simulator ne permet les compensations qu’opération par opération. En production, les Fest OPEME contiennent toutes les compensations arrivées entre le dernier FEST et maintenant (donc potentiellement des centaines/milliers de transactions).</a:t>
                      </a:r>
                      <a:endParaRPr/>
                    </a:p>
                  </a:txBody>
                  <a:tcPr marT="0" marB="0" marR="25800" marL="25800"/>
                </a:tc>
              </a:tr>
            </a:tbl>
          </a:graphicData>
        </a:graphic>
      </p:graphicFrame>
      <p:sp>
        <p:nvSpPr>
          <p:cNvPr id="368" name="Google Shape;368;p12"/>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3"/>
          <p:cNvSpPr/>
          <p:nvPr/>
        </p:nvSpPr>
        <p:spPr>
          <a:xfrm>
            <a:off x="-21173720" y="619195"/>
            <a:ext cx="34897659" cy="70788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spcBef>
                <a:spcPts val="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75" name="Google Shape;375;p13"/>
          <p:cNvGraphicFramePr/>
          <p:nvPr/>
        </p:nvGraphicFramePr>
        <p:xfrm>
          <a:off x="0" y="870626"/>
          <a:ext cx="3000000" cy="3000000"/>
        </p:xfrm>
        <a:graphic>
          <a:graphicData uri="http://schemas.openxmlformats.org/drawingml/2006/table">
            <a:tbl>
              <a:tblPr bandRow="1" firstCol="1" firstRow="1">
                <a:noFill/>
                <a:tableStyleId>{FE69AE70-C98F-4571-BD42-4A805139FF3C}</a:tableStyleId>
              </a:tblPr>
              <a:tblGrid>
                <a:gridCol w="909875"/>
                <a:gridCol w="1576525"/>
                <a:gridCol w="2471500"/>
                <a:gridCol w="1138800"/>
                <a:gridCol w="1707325"/>
                <a:gridCol w="1138800"/>
              </a:tblGrid>
              <a:tr h="127100">
                <a:tc>
                  <a:txBody>
                    <a:bodyPr/>
                    <a:lstStyle/>
                    <a:p>
                      <a:pPr indent="0" lvl="0" marL="0" marR="0" rtl="0" algn="l">
                        <a:spcBef>
                          <a:spcPts val="0"/>
                        </a:spcBef>
                        <a:spcAft>
                          <a:spcPts val="0"/>
                        </a:spcAft>
                        <a:buNone/>
                      </a:pPr>
                      <a:r>
                        <a:rPr lang="fr-FR" sz="800"/>
                        <a:t>Action</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API</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Exemple</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Objectif &amp; Critères de vérification </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API pour vérifier</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Commentaire / Règles de gestion</a:t>
                      </a:r>
                      <a:endParaRPr sz="800">
                        <a:latin typeface="Calibri"/>
                        <a:ea typeface="Calibri"/>
                        <a:cs typeface="Calibri"/>
                        <a:sym typeface="Calibri"/>
                      </a:endParaRPr>
                    </a:p>
                  </a:txBody>
                  <a:tcPr marT="0" marB="0" marR="17325" marL="17325"/>
                </a:tc>
              </a:tr>
              <a:tr h="42375">
                <a:tc gridSpan="6">
                  <a:txBody>
                    <a:bodyPr/>
                    <a:lstStyle/>
                    <a:p>
                      <a:pPr indent="0" lvl="0" marL="0" marR="0" rtl="0" algn="ctr">
                        <a:spcBef>
                          <a:spcPts val="0"/>
                        </a:spcBef>
                        <a:spcAft>
                          <a:spcPts val="0"/>
                        </a:spcAft>
                        <a:buNone/>
                      </a:pPr>
                      <a:r>
                        <a:rPr lang="fr-FR" sz="800"/>
                        <a:t>LES TRANSACTIONS SEPA ET P2P</a:t>
                      </a:r>
                      <a:endParaRPr sz="800">
                        <a:latin typeface="Calibri"/>
                        <a:ea typeface="Calibri"/>
                        <a:cs typeface="Calibri"/>
                        <a:sym typeface="Calibri"/>
                      </a:endParaRPr>
                    </a:p>
                  </a:txBody>
                  <a:tcPr marT="0" marB="0" marR="17325" marL="17325"/>
                </a:tc>
                <a:tc hMerge="1"/>
                <a:tc hMerge="1"/>
                <a:tc hMerge="1"/>
                <a:tc hMerge="1"/>
                <a:tc hMerge="1"/>
              </a:tr>
              <a:tr h="847350">
                <a:tc>
                  <a:txBody>
                    <a:bodyPr/>
                    <a:lstStyle/>
                    <a:p>
                      <a:pPr indent="0" lvl="0" marL="0" marR="0" rtl="0" algn="l">
                        <a:spcBef>
                          <a:spcPts val="0"/>
                        </a:spcBef>
                        <a:spcAft>
                          <a:spcPts val="0"/>
                        </a:spcAft>
                        <a:buNone/>
                      </a:pPr>
                      <a:r>
                        <a:rPr lang="fr-FR" sz="800"/>
                        <a:t>Simuler un virement entrant SCT_IN</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POST/SCT/in/registration</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(API Sandbox Simulator)</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"Amount": 1000,</a:t>
                      </a:r>
                      <a:endParaRPr sz="800"/>
                    </a:p>
                    <a:p>
                      <a:pPr indent="0" lvl="0" marL="0" marR="0" rtl="0" algn="l">
                        <a:spcBef>
                          <a:spcPts val="0"/>
                        </a:spcBef>
                        <a:spcAft>
                          <a:spcPts val="0"/>
                        </a:spcAft>
                        <a:buNone/>
                      </a:pPr>
                      <a:r>
                        <a:rPr lang="fr-FR" sz="800"/>
                        <a:t>"ExecutionDate": "2019-09-30T22:00:00.000Z",</a:t>
                      </a:r>
                      <a:endParaRPr sz="800"/>
                    </a:p>
                    <a:p>
                      <a:pPr indent="0" lvl="0" marL="0" marR="0" rtl="0" algn="l">
                        <a:spcBef>
                          <a:spcPts val="0"/>
                        </a:spcBef>
                        <a:spcAft>
                          <a:spcPts val="0"/>
                        </a:spcAft>
                        <a:buNone/>
                      </a:pPr>
                      <a:r>
                        <a:rPr lang="fr-FR" sz="800"/>
                        <a:t>"UserId": 123,</a:t>
                      </a:r>
                      <a:endParaRPr sz="800"/>
                    </a:p>
                    <a:p>
                      <a:pPr indent="0" lvl="0" marL="0" marR="0" rtl="0" algn="l">
                        <a:spcBef>
                          <a:spcPts val="0"/>
                        </a:spcBef>
                        <a:spcAft>
                          <a:spcPts val="0"/>
                        </a:spcAft>
                        <a:buNone/>
                      </a:pPr>
                      <a:r>
                        <a:rPr lang="fr-FR" sz="800"/>
                        <a:t>"ThirdPartyBIC": "LCLFRXX",</a:t>
                      </a:r>
                      <a:endParaRPr sz="800"/>
                    </a:p>
                    <a:p>
                      <a:pPr indent="0" lvl="0" marL="0" marR="0" rtl="0" algn="l">
                        <a:spcBef>
                          <a:spcPts val="0"/>
                        </a:spcBef>
                        <a:spcAft>
                          <a:spcPts val="0"/>
                        </a:spcAft>
                        <a:buNone/>
                      </a:pPr>
                      <a:r>
                        <a:rPr lang="fr-FR" sz="800"/>
                        <a:t>"ThirdPartyIban": "FR871660000010930000001S61",</a:t>
                      </a:r>
                      <a:endParaRPr sz="800"/>
                    </a:p>
                    <a:p>
                      <a:pPr indent="0" lvl="0" marL="0" marR="0" rtl="0" algn="l">
                        <a:spcBef>
                          <a:spcPts val="0"/>
                        </a:spcBef>
                        <a:spcAft>
                          <a:spcPts val="0"/>
                        </a:spcAft>
                        <a:buNone/>
                      </a:pPr>
                      <a:r>
                        <a:rPr lang="fr-FR" sz="800"/>
                        <a:t>"ThirdPartyFullName": "Jean Dupont",</a:t>
                      </a:r>
                      <a:endParaRPr sz="800"/>
                    </a:p>
                    <a:p>
                      <a:pPr indent="0" lvl="0" marL="0" marR="0" rtl="0" algn="l">
                        <a:spcBef>
                          <a:spcPts val="0"/>
                        </a:spcBef>
                        <a:spcAft>
                          <a:spcPts val="0"/>
                        </a:spcAft>
                        <a:buNone/>
                      </a:pPr>
                      <a:r>
                        <a:rPr lang="fr-FR" sz="800"/>
                        <a:t>"Type": 506,</a:t>
                      </a:r>
                      <a:endParaRPr sz="800"/>
                    </a:p>
                    <a:p>
                      <a:pPr indent="0" lvl="0" marL="0" marR="0" rtl="0" algn="l">
                        <a:spcBef>
                          <a:spcPts val="0"/>
                        </a:spcBef>
                        <a:spcAft>
                          <a:spcPts val="0"/>
                        </a:spcAft>
                        <a:buNone/>
                      </a:pPr>
                      <a:r>
                        <a:rPr lang="fr-FR" sz="800"/>
                        <a:t>"OrderId":"moneyout-1",</a:t>
                      </a:r>
                      <a:endParaRPr sz="800"/>
                    </a:p>
                    <a:p>
                      <a:pPr indent="0" lvl="0" marL="0" marR="0" rtl="0" algn="l">
                        <a:spcBef>
                          <a:spcPts val="0"/>
                        </a:spcBef>
                        <a:spcAft>
                          <a:spcPts val="0"/>
                        </a:spcAft>
                        <a:buNone/>
                      </a:pPr>
                      <a:r>
                        <a:rPr lang="fr-FR" sz="800"/>
                        <a:t>"Message": "transfer S-money of 09/07/2019",</a:t>
                      </a:r>
                      <a:endParaRPr sz="800"/>
                    </a:p>
                    <a:p>
                      <a:pPr indent="0" lvl="0" marL="0" marR="0" rtl="0" algn="l">
                        <a:spcBef>
                          <a:spcPts val="0"/>
                        </a:spcBef>
                        <a:spcAft>
                          <a:spcPts val="0"/>
                        </a:spcAft>
                        <a:buNone/>
                      </a:pPr>
                      <a:r>
                        <a:rPr lang="fr-FR" sz="800"/>
                        <a:t>"Reference": "ref123456",</a:t>
                      </a:r>
                      <a:endParaRPr sz="800"/>
                    </a:p>
                    <a:p>
                      <a:pPr indent="0" lvl="0" marL="0" marR="0" rtl="0" algn="l">
                        <a:spcBef>
                          <a:spcPts val="0"/>
                        </a:spcBef>
                        <a:spcAft>
                          <a:spcPts val="0"/>
                        </a:spcAft>
                        <a:buNone/>
                      </a:pPr>
                      <a:r>
                        <a:rPr lang="fr-FR" sz="800"/>
                        <a:t>"UniqueIdentification": "string",</a:t>
                      </a:r>
                      <a:endParaRPr sz="800"/>
                    </a:p>
                    <a:p>
                      <a:pPr indent="0" lvl="0" marL="0" marR="0" rtl="0" algn="l">
                        <a:spcBef>
                          <a:spcPts val="0"/>
                        </a:spcBef>
                        <a:spcAft>
                          <a:spcPts val="0"/>
                        </a:spcAft>
                        <a:buNone/>
                      </a:pPr>
                      <a:r>
                        <a:rPr lang="fr-FR" sz="800"/>
                        <a:t>"Motif": " remboursement ",</a:t>
                      </a:r>
                      <a:endParaRPr sz="800"/>
                    </a:p>
                    <a:p>
                      <a:pPr indent="0" lvl="0" marL="0" marR="0" rtl="0" algn="l">
                        <a:spcBef>
                          <a:spcPts val="0"/>
                        </a:spcBef>
                        <a:spcAft>
                          <a:spcPts val="0"/>
                        </a:spcAft>
                        <a:buNone/>
                      </a:pPr>
                      <a:r>
                        <a:rPr lang="fr-FR" sz="800"/>
                        <a:t>"FeeAmountTTC": 180,</a:t>
                      </a:r>
                      <a:endParaRPr sz="800"/>
                    </a:p>
                    <a:p>
                      <a:pPr indent="0" lvl="0" marL="0" marR="0" rtl="0" algn="l">
                        <a:spcBef>
                          <a:spcPts val="0"/>
                        </a:spcBef>
                        <a:spcAft>
                          <a:spcPts val="0"/>
                        </a:spcAft>
                        <a:buNone/>
                      </a:pPr>
                      <a:r>
                        <a:rPr lang="fr-FR" sz="800"/>
                        <a:t>"FeeVAT": 20,</a:t>
                      </a:r>
                      <a:endParaRPr sz="800"/>
                    </a:p>
                    <a:p>
                      <a:pPr indent="0" lvl="0" marL="0" marR="0" rtl="0" algn="l">
                        <a:spcBef>
                          <a:spcPts val="0"/>
                        </a:spcBef>
                        <a:spcAft>
                          <a:spcPts val="0"/>
                        </a:spcAft>
                        <a:buNone/>
                      </a:pPr>
                      <a:r>
                        <a:rPr lang="fr-FR" sz="800"/>
                        <a:t>"FeeRecipientId": 0</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SCT_IN reçu, au statut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Solde User = Montant SCT_IN</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GET/sct/in</a:t>
                      </a:r>
                      <a:endParaRPr/>
                    </a:p>
                    <a:p>
                      <a:pPr indent="0" lvl="0" marL="0" marR="0" rtl="0" algn="l">
                        <a:spcBef>
                          <a:spcPts val="0"/>
                        </a:spcBef>
                        <a:spcAft>
                          <a:spcPts val="0"/>
                        </a:spcAft>
                        <a:buNone/>
                      </a:pPr>
                      <a:r>
                        <a:rPr lang="fr-FR" sz="800"/>
                        <a:t>statut SCT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GET/users</a:t>
                      </a:r>
                      <a:endParaRPr/>
                    </a:p>
                    <a:p>
                      <a:pPr indent="0" lvl="0" marL="0" marR="0" rtl="0" algn="l">
                        <a:spcBef>
                          <a:spcPts val="0"/>
                        </a:spcBef>
                        <a:spcAft>
                          <a:spcPts val="0"/>
                        </a:spcAft>
                        <a:buNone/>
                      </a:pPr>
                      <a:r>
                        <a:rPr lang="fr-FR" sz="800"/>
                        <a:t>statut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Excepté par le premier SCT in le statut KYC d’un user ne sera pas impacté.</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Également possible de récupérer un ensemble de virement entrant pour un user et pour tous les users d’un partenaire</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t/>
                      </a:r>
                      <a:endParaRPr sz="800">
                        <a:latin typeface="Calibri"/>
                        <a:ea typeface="Calibri"/>
                        <a:cs typeface="Calibri"/>
                        <a:sym typeface="Calibri"/>
                      </a:endParaRPr>
                    </a:p>
                  </a:txBody>
                  <a:tcPr marT="0" marB="0" marR="17325" marL="17325"/>
                </a:tc>
              </a:tr>
              <a:tr h="296575">
                <a:tc>
                  <a:txBody>
                    <a:bodyPr/>
                    <a:lstStyle/>
                    <a:p>
                      <a:pPr indent="0" lvl="0" marL="0" marR="0" rtl="0" algn="l">
                        <a:spcBef>
                          <a:spcPts val="0"/>
                        </a:spcBef>
                        <a:spcAft>
                          <a:spcPts val="0"/>
                        </a:spcAft>
                        <a:buNone/>
                      </a:pPr>
                      <a:r>
                        <a:rPr lang="fr-FR" sz="800"/>
                        <a:t>SDD IN (prélèvement au débit du compte S-money)</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POST/sdd/out/registration</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(API Sandbox Simulator)</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  "Amount": 20,</a:t>
                      </a:r>
                      <a:endParaRPr sz="800"/>
                    </a:p>
                    <a:p>
                      <a:pPr indent="0" lvl="0" marL="0" marR="0" rtl="0" algn="l">
                        <a:spcBef>
                          <a:spcPts val="0"/>
                        </a:spcBef>
                        <a:spcAft>
                          <a:spcPts val="0"/>
                        </a:spcAft>
                        <a:buNone/>
                      </a:pPr>
                      <a:r>
                        <a:rPr lang="fr-FR" sz="800"/>
                        <a:t>  "UserId": 79,</a:t>
                      </a:r>
                      <a:endParaRPr sz="800"/>
                    </a:p>
                    <a:p>
                      <a:pPr indent="0" lvl="0" marL="0" marR="0" rtl="0" algn="l">
                        <a:spcBef>
                          <a:spcPts val="0"/>
                        </a:spcBef>
                        <a:spcAft>
                          <a:spcPts val="0"/>
                        </a:spcAft>
                        <a:buNone/>
                      </a:pPr>
                      <a:r>
                        <a:rPr lang="fr-FR" sz="800"/>
                        <a:t>  "DomainId": 12,</a:t>
                      </a:r>
                      <a:endParaRPr sz="800"/>
                    </a:p>
                    <a:p>
                      <a:pPr indent="0" lvl="0" marL="0" marR="0" rtl="0" algn="l">
                        <a:spcBef>
                          <a:spcPts val="0"/>
                        </a:spcBef>
                        <a:spcAft>
                          <a:spcPts val="0"/>
                        </a:spcAft>
                        <a:buNone/>
                      </a:pPr>
                      <a:r>
                        <a:rPr lang="fr-FR" sz="800"/>
                        <a:t>  "ThirdPartyBankAccountId": 13</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Permet de simuler un prélèvement débitant le compte du user.</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GET/sdd</a:t>
                      </a:r>
                      <a:endParaRPr sz="800"/>
                    </a:p>
                    <a:p>
                      <a:pPr indent="0" lvl="0" marL="0" marR="0" rtl="0" algn="l">
                        <a:spcBef>
                          <a:spcPts val="0"/>
                        </a:spcBef>
                        <a:spcAft>
                          <a:spcPts val="0"/>
                        </a:spcAft>
                        <a:buNone/>
                      </a:pPr>
                      <a:r>
                        <a:rPr lang="fr-FR" sz="800"/>
                        <a:t>statut = 1 (réalisé)</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GET/users </a:t>
                      </a:r>
                      <a:endParaRPr/>
                    </a:p>
                    <a:p>
                      <a:pPr indent="0" lvl="0" marL="0" marR="0" rtl="0" algn="l">
                        <a:spcBef>
                          <a:spcPts val="0"/>
                        </a:spcBef>
                        <a:spcAft>
                          <a:spcPts val="0"/>
                        </a:spcAft>
                        <a:buNone/>
                      </a:pPr>
                      <a:r>
                        <a:rPr lang="fr-FR" sz="800"/>
                        <a:t>Champs Amount (solde réel) = solde précédent – virement sortant</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17325" marL="17325"/>
                </a:tc>
              </a:tr>
            </a:tbl>
          </a:graphicData>
        </a:graphic>
      </p:graphicFrame>
      <p:sp>
        <p:nvSpPr>
          <p:cNvPr id="376" name="Google Shape;376;p13"/>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14"/>
          <p:cNvSpPr txBox="1"/>
          <p:nvPr>
            <p:ph idx="10" type="dt"/>
          </p:nvPr>
        </p:nvSpPr>
        <p:spPr>
          <a:xfrm>
            <a:off x="628650" y="4767262"/>
            <a:ext cx="2057400" cy="27384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fr-FR" sz="1200">
                <a:solidFill>
                  <a:srgbClr val="888888"/>
                </a:solidFill>
              </a:rPr>
              <a:t>JJ MMMM AAAA</a:t>
            </a:r>
            <a:endParaRPr/>
          </a:p>
        </p:txBody>
      </p:sp>
      <p:sp>
        <p:nvSpPr>
          <p:cNvPr id="383" name="Google Shape;383;p14"/>
          <p:cNvSpPr txBox="1"/>
          <p:nvPr>
            <p:ph idx="11" type="ftr"/>
          </p:nvPr>
        </p:nvSpPr>
        <p:spPr>
          <a:xfrm>
            <a:off x="3028950" y="4767262"/>
            <a:ext cx="3086100" cy="27384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None/>
            </a:pPr>
            <a:r>
              <a:rPr lang="fr-FR" sz="1200">
                <a:solidFill>
                  <a:srgbClr val="888888"/>
                </a:solidFill>
                <a:latin typeface="Arial"/>
                <a:ea typeface="Arial"/>
                <a:cs typeface="Arial"/>
                <a:sym typeface="Arial"/>
              </a:rPr>
              <a:t>TITRE DE LA PRÉSENTATION</a:t>
            </a:r>
            <a:endParaRPr/>
          </a:p>
        </p:txBody>
      </p:sp>
      <p:sp>
        <p:nvSpPr>
          <p:cNvPr id="384" name="Google Shape;384;p14"/>
          <p:cNvSpPr txBox="1"/>
          <p:nvPr>
            <p:ph idx="12" type="sldNum"/>
          </p:nvPr>
        </p:nvSpPr>
        <p:spPr>
          <a:xfrm>
            <a:off x="6457950" y="4767262"/>
            <a:ext cx="2057400" cy="27384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None/>
            </a:pPr>
            <a:fld id="{00000000-1234-1234-1234-123412341234}" type="slidenum">
              <a:rPr lang="fr-FR" sz="1200">
                <a:solidFill>
                  <a:srgbClr val="888888"/>
                </a:solidFill>
              </a:rPr>
              <a:t>‹#›</a:t>
            </a:fld>
            <a:endParaRPr sz="1200">
              <a:solidFill>
                <a:srgbClr val="888888"/>
              </a:solidFill>
            </a:endParaRPr>
          </a:p>
        </p:txBody>
      </p:sp>
      <p:sp>
        <p:nvSpPr>
          <p:cNvPr id="385" name="Google Shape;385;p14"/>
          <p:cNvSpPr/>
          <p:nvPr/>
        </p:nvSpPr>
        <p:spPr>
          <a:xfrm>
            <a:off x="-21173720" y="619195"/>
            <a:ext cx="34897659" cy="707886"/>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spcBef>
                <a:spcPts val="6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86" name="Google Shape;386;p14"/>
          <p:cNvGraphicFramePr/>
          <p:nvPr/>
        </p:nvGraphicFramePr>
        <p:xfrm>
          <a:off x="0" y="537790"/>
          <a:ext cx="3000000" cy="3000000"/>
        </p:xfrm>
        <a:graphic>
          <a:graphicData uri="http://schemas.openxmlformats.org/drawingml/2006/table">
            <a:tbl>
              <a:tblPr bandRow="1" firstCol="1" firstRow="1">
                <a:noFill/>
                <a:tableStyleId>{FE69AE70-C98F-4571-BD42-4A805139FF3C}</a:tableStyleId>
              </a:tblPr>
              <a:tblGrid>
                <a:gridCol w="859150"/>
                <a:gridCol w="1707200"/>
                <a:gridCol w="2262400"/>
                <a:gridCol w="1233200"/>
                <a:gridCol w="1848850"/>
                <a:gridCol w="1233200"/>
              </a:tblGrid>
              <a:tr h="201850">
                <a:tc>
                  <a:txBody>
                    <a:bodyPr/>
                    <a:lstStyle/>
                    <a:p>
                      <a:pPr indent="0" lvl="0" marL="0" marR="0" rtl="0" algn="l">
                        <a:spcBef>
                          <a:spcPts val="0"/>
                        </a:spcBef>
                        <a:spcAft>
                          <a:spcPts val="0"/>
                        </a:spcAft>
                        <a:buNone/>
                      </a:pPr>
                      <a:r>
                        <a:rPr lang="fr-FR" sz="800"/>
                        <a:t>Action</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API</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Exemple</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Objectif &amp; Critères de vérification </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API pour vérifier</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Commentaire / Règles de gestion</a:t>
                      </a:r>
                      <a:endParaRPr sz="800">
                        <a:latin typeface="Calibri"/>
                        <a:ea typeface="Calibri"/>
                        <a:cs typeface="Calibri"/>
                        <a:sym typeface="Calibri"/>
                      </a:endParaRPr>
                    </a:p>
                  </a:txBody>
                  <a:tcPr marT="0" marB="0" marR="17325" marL="17325"/>
                </a:tc>
              </a:tr>
              <a:tr h="100925">
                <a:tc gridSpan="6">
                  <a:txBody>
                    <a:bodyPr/>
                    <a:lstStyle/>
                    <a:p>
                      <a:pPr indent="0" lvl="0" marL="0" marR="0" rtl="0" algn="ctr">
                        <a:spcBef>
                          <a:spcPts val="0"/>
                        </a:spcBef>
                        <a:spcAft>
                          <a:spcPts val="0"/>
                        </a:spcAft>
                        <a:buNone/>
                      </a:pPr>
                      <a:r>
                        <a:rPr lang="fr-FR" sz="800"/>
                        <a:t>LES TRANSACTIONS SEPA ET P2P</a:t>
                      </a:r>
                      <a:endParaRPr sz="800">
                        <a:latin typeface="Calibri"/>
                        <a:ea typeface="Calibri"/>
                        <a:cs typeface="Calibri"/>
                        <a:sym typeface="Calibri"/>
                      </a:endParaRPr>
                    </a:p>
                  </a:txBody>
                  <a:tcPr marT="0" marB="0" marR="17325" marL="17325"/>
                </a:tc>
                <a:tc hMerge="1"/>
                <a:tc hMerge="1"/>
                <a:tc hMerge="1"/>
                <a:tc hMerge="1"/>
                <a:tc hMerge="1"/>
              </a:tr>
              <a:tr h="1412975">
                <a:tc>
                  <a:txBody>
                    <a:bodyPr/>
                    <a:lstStyle/>
                    <a:p>
                      <a:pPr indent="0" lvl="0" marL="0" marR="0" rtl="0" algn="l">
                        <a:spcBef>
                          <a:spcPts val="0"/>
                        </a:spcBef>
                        <a:spcAft>
                          <a:spcPts val="0"/>
                        </a:spcAft>
                        <a:buNone/>
                      </a:pPr>
                      <a:r>
                        <a:rPr lang="fr-FR" sz="800"/>
                        <a:t>Peer2Peer (P2P)</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POST/users/payments</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"orderid":"123",</a:t>
                      </a:r>
                      <a:endParaRPr sz="600"/>
                    </a:p>
                    <a:p>
                      <a:pPr indent="0" lvl="0" marL="0" marR="0" rtl="0" algn="l">
                        <a:spcBef>
                          <a:spcPts val="0"/>
                        </a:spcBef>
                        <a:spcAft>
                          <a:spcPts val="0"/>
                        </a:spcAft>
                        <a:buNone/>
                      </a:pPr>
                      <a:r>
                        <a:rPr lang="fr-FR" sz="600"/>
                        <a:t>"beneficiary": {</a:t>
                      </a:r>
                      <a:endParaRPr sz="600"/>
                    </a:p>
                    <a:p>
                      <a:pPr indent="0" lvl="0" marL="0" marR="0" rtl="0" algn="l">
                        <a:spcBef>
                          <a:spcPts val="0"/>
                        </a:spcBef>
                        <a:spcAft>
                          <a:spcPts val="0"/>
                        </a:spcAft>
                        <a:buNone/>
                      </a:pPr>
                      <a:r>
                        <a:rPr lang="fr-FR" sz="600"/>
                        <a:t>"appaccountid":"R7_LTH410"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"sender":{                "appaccountid":"SibileMaryem"</a:t>
                      </a:r>
                      <a:endParaRPr/>
                    </a:p>
                    <a:p>
                      <a:pPr indent="0" lvl="0" marL="0" marR="0" rtl="0" algn="l">
                        <a:spcBef>
                          <a:spcPts val="0"/>
                        </a:spcBef>
                        <a:spcAft>
                          <a:spcPts val="0"/>
                        </a:spcAft>
                        <a:buNone/>
                      </a:pPr>
                      <a:r>
                        <a:rPr lang="fr-FR" sz="600"/>
                        <a:t>},</a:t>
                      </a:r>
                      <a:endParaRPr/>
                    </a:p>
                    <a:p>
                      <a:pPr indent="0" lvl="0" marL="0" marR="0" rtl="0" algn="l">
                        <a:spcBef>
                          <a:spcPts val="0"/>
                        </a:spcBef>
                        <a:spcAft>
                          <a:spcPts val="0"/>
                        </a:spcAft>
                        <a:buNone/>
                      </a:pPr>
                      <a:r>
                        <a:rPr lang="fr-FR" sz="600"/>
                        <a:t>"amount":1250,</a:t>
                      </a:r>
                      <a:endParaRPr/>
                    </a:p>
                    <a:p>
                      <a:pPr indent="0" lvl="0" marL="0" marR="0" rtl="0" algn="l">
                        <a:spcBef>
                          <a:spcPts val="0"/>
                        </a:spcBef>
                        <a:spcAft>
                          <a:spcPts val="0"/>
                        </a:spcAft>
                        <a:buNone/>
                      </a:pPr>
                      <a:r>
                        <a:rPr lang="fr-FR" sz="600"/>
                        <a:t>"message":"déjeuner au restaurant",</a:t>
                      </a:r>
                      <a:endParaRPr/>
                    </a:p>
                    <a:p>
                      <a:pPr indent="0" lvl="0" marL="0" marR="0" rtl="0" algn="l">
                        <a:spcBef>
                          <a:spcPts val="0"/>
                        </a:spcBef>
                        <a:spcAft>
                          <a:spcPts val="0"/>
                        </a:spcAft>
                        <a:buNone/>
                      </a:pPr>
                      <a:r>
                        <a:rPr lang="fr-FR" sz="600"/>
                        <a:t>"fee":{                                </a:t>
                      </a:r>
                      <a:endParaRPr sz="600"/>
                    </a:p>
                    <a:p>
                      <a:pPr indent="0" lvl="0" marL="0" marR="0" rtl="0" algn="l">
                        <a:spcBef>
                          <a:spcPts val="0"/>
                        </a:spcBef>
                        <a:spcAft>
                          <a:spcPts val="0"/>
                        </a:spcAft>
                        <a:buNone/>
                      </a:pPr>
                      <a:r>
                        <a:rPr lang="fr-FR" sz="600"/>
                        <a:t>"amountWithVAT":180,</a:t>
                      </a:r>
                      <a:endParaRPr sz="600"/>
                    </a:p>
                    <a:p>
                      <a:pPr indent="0" lvl="0" marL="0" marR="0" rtl="0" algn="l">
                        <a:spcBef>
                          <a:spcPts val="0"/>
                        </a:spcBef>
                        <a:spcAft>
                          <a:spcPts val="0"/>
                        </a:spcAft>
                        <a:buNone/>
                      </a:pPr>
                      <a:r>
                        <a:rPr lang="fr-FR" sz="600"/>
                        <a:t>"VAT":20</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a:t>
                      </a:r>
                      <a:endParaRPr sz="6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Permet la création d’un virement de compte S-money vers compte S-money qui impactera le solde réel à la date d’exécution renseignée (solde réel – montant P2P).</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GET/users/payments</a:t>
                      </a:r>
                      <a:endParaRPr sz="800"/>
                    </a:p>
                    <a:p>
                      <a:pPr indent="0" lvl="0" marL="0" marR="0" rtl="0" algn="l">
                        <a:spcBef>
                          <a:spcPts val="0"/>
                        </a:spcBef>
                        <a:spcAft>
                          <a:spcPts val="0"/>
                        </a:spcAft>
                        <a:buNone/>
                      </a:pPr>
                      <a:r>
                        <a:rPr lang="fr-FR" sz="800"/>
                        <a:t>Statut=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GET/users </a:t>
                      </a:r>
                      <a:endParaRPr/>
                    </a:p>
                    <a:p>
                      <a:pPr indent="0" lvl="0" marL="0" marR="0" rtl="0" algn="l">
                        <a:spcBef>
                          <a:spcPts val="0"/>
                        </a:spcBef>
                        <a:spcAft>
                          <a:spcPts val="0"/>
                        </a:spcAft>
                        <a:buNone/>
                      </a:pPr>
                      <a:r>
                        <a:rPr lang="fr-FR" sz="800"/>
                        <a:t>Champs Amount (solde réel) = solde précédent – virement sortant</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Également possible de récupérer de faire un GET sur l’ensemble des P2P d’un user ou encore l’ensemble des P2P pour un partenire.</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17325" marL="17325"/>
                </a:tc>
              </a:tr>
              <a:tr h="2825950">
                <a:tc>
                  <a:txBody>
                    <a:bodyPr/>
                    <a:lstStyle/>
                    <a:p>
                      <a:pPr indent="0" lvl="0" marL="0" marR="0" rtl="0" algn="l">
                        <a:spcBef>
                          <a:spcPts val="0"/>
                        </a:spcBef>
                        <a:spcAft>
                          <a:spcPts val="0"/>
                        </a:spcAft>
                        <a:buNone/>
                      </a:pPr>
                      <a:r>
                        <a:rPr lang="fr-FR" sz="800"/>
                        <a:t>SCT_OUT</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POST/users/sct</a:t>
                      </a:r>
                      <a:endParaRPr sz="800"/>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(API Sandbox Simulator)</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"OrderId":"moneyout-1",	</a:t>
                      </a:r>
                      <a:endParaRPr sz="600"/>
                    </a:p>
                    <a:p>
                      <a:pPr indent="0" lvl="0" marL="0" marR="0" rtl="0" algn="l">
                        <a:spcBef>
                          <a:spcPts val="0"/>
                        </a:spcBef>
                        <a:spcAft>
                          <a:spcPts val="0"/>
                        </a:spcAft>
                        <a:buNone/>
                      </a:pPr>
                      <a:r>
                        <a:rPr lang="fr-FR" sz="600"/>
                        <a:t>"Amount":1000,	</a:t>
                      </a:r>
                      <a:endParaRPr sz="600"/>
                    </a:p>
                    <a:p>
                      <a:pPr indent="0" lvl="0" marL="0" marR="0" rtl="0" algn="l">
                        <a:spcBef>
                          <a:spcPts val="0"/>
                        </a:spcBef>
                        <a:spcAft>
                          <a:spcPts val="0"/>
                        </a:spcAft>
                        <a:buNone/>
                      </a:pPr>
                      <a:r>
                        <a:rPr lang="fr-FR" sz="600"/>
                        <a:t>"ExecutionDate": "2017-09-30T22:00:00.000Z",</a:t>
                      </a:r>
                      <a:endParaRPr sz="600"/>
                    </a:p>
                    <a:p>
                      <a:pPr indent="0" lvl="0" marL="0" marR="0" rtl="0" algn="l">
                        <a:spcBef>
                          <a:spcPts val="0"/>
                        </a:spcBef>
                        <a:spcAft>
                          <a:spcPts val="0"/>
                        </a:spcAft>
                        <a:buNone/>
                      </a:pPr>
                      <a:r>
                        <a:rPr lang="fr-FR" sz="600"/>
                        <a:t>"Accountid":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"AppAccountId":"123"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"BankAccount":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"id":42</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"Fee":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"AmountWithVAT":180,	</a:t>
                      </a:r>
                      <a:endParaRPr sz="600"/>
                    </a:p>
                    <a:p>
                      <a:pPr indent="0" lvl="0" marL="0" marR="0" rtl="0" algn="l">
                        <a:spcBef>
                          <a:spcPts val="0"/>
                        </a:spcBef>
                        <a:spcAft>
                          <a:spcPts val="0"/>
                        </a:spcAft>
                        <a:buNone/>
                      </a:pPr>
                      <a:r>
                        <a:rPr lang="fr-FR" sz="600"/>
                        <a:t>"VAT":20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"Message": "transfer S-money of 21/01/2014",</a:t>
                      </a:r>
                      <a:endParaRPr sz="600"/>
                    </a:p>
                    <a:p>
                      <a:pPr indent="0" lvl="0" marL="0" marR="0" rtl="0" algn="l">
                        <a:spcBef>
                          <a:spcPts val="0"/>
                        </a:spcBef>
                        <a:spcAft>
                          <a:spcPts val="0"/>
                        </a:spcAft>
                        <a:buNone/>
                      </a:pPr>
                      <a:r>
                        <a:rPr lang="fr-FR" sz="600"/>
                        <a:t>"Reference": "ref123456",	</a:t>
                      </a:r>
                      <a:endParaRPr sz="600"/>
                    </a:p>
                    <a:p>
                      <a:pPr indent="0" lvl="0" marL="0" marR="0" rtl="0" algn="l">
                        <a:spcBef>
                          <a:spcPts val="0"/>
                        </a:spcBef>
                        <a:spcAft>
                          <a:spcPts val="0"/>
                        </a:spcAft>
                        <a:buNone/>
                      </a:pPr>
                      <a:r>
                        <a:rPr lang="fr-FR" sz="600"/>
                        <a:t>"Motif": " transfer S-money ",	</a:t>
                      </a:r>
                      <a:endParaRPr sz="600"/>
                    </a:p>
                    <a:p>
                      <a:pPr indent="0" lvl="0" marL="0" marR="0" rtl="0" algn="l">
                        <a:spcBef>
                          <a:spcPts val="0"/>
                        </a:spcBef>
                        <a:spcAft>
                          <a:spcPts val="0"/>
                        </a:spcAft>
                        <a:buNone/>
                      </a:pPr>
                      <a:r>
                        <a:rPr lang="fr-FR" sz="600"/>
                        <a:t>"Planned": "true”,		</a:t>
                      </a:r>
                      <a:endParaRPr sz="600"/>
                    </a:p>
                    <a:p>
                      <a:pPr indent="0" lvl="0" marL="0" marR="0" rtl="0" algn="l">
                        <a:spcBef>
                          <a:spcPts val="0"/>
                        </a:spcBef>
                        <a:spcAft>
                          <a:spcPts val="0"/>
                        </a:spcAft>
                        <a:buNone/>
                      </a:pPr>
                      <a:r>
                        <a:rPr lang="fr-FR" sz="600"/>
                        <a:t>"Recurrent":		</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"RecurrentEndDate": "2017-12-31",</a:t>
                      </a:r>
                      <a:endParaRPr sz="600"/>
                    </a:p>
                    <a:p>
                      <a:pPr indent="0" lvl="0" marL="0" marR="0" rtl="0" algn="l">
                        <a:spcBef>
                          <a:spcPts val="0"/>
                        </a:spcBef>
                        <a:spcAft>
                          <a:spcPts val="0"/>
                        </a:spcAft>
                        <a:buNone/>
                      </a:pPr>
                      <a:r>
                        <a:rPr lang="fr-FR" sz="600"/>
                        <a:t>"FrequencyType": 0,</a:t>
                      </a:r>
                      <a:endParaRPr sz="600"/>
                    </a:p>
                    <a:p>
                      <a:pPr indent="0" lvl="0" marL="0" marR="0" rtl="0" algn="l">
                        <a:spcBef>
                          <a:spcPts val="0"/>
                        </a:spcBef>
                        <a:spcAft>
                          <a:spcPts val="0"/>
                        </a:spcAft>
                        <a:buNone/>
                      </a:pPr>
                      <a:r>
                        <a:rPr lang="fr-FR" sz="600"/>
                        <a:t>"RecurrentDays": 15</a:t>
                      </a:r>
                      <a:endParaRPr sz="600"/>
                    </a:p>
                    <a:p>
                      <a:pPr indent="0" lvl="0" marL="0" marR="0" rtl="0" algn="l">
                        <a:spcBef>
                          <a:spcPts val="0"/>
                        </a:spcBef>
                        <a:spcAft>
                          <a:spcPts val="0"/>
                        </a:spcAft>
                        <a:buNone/>
                      </a:pPr>
                      <a:r>
                        <a:rPr lang="fr-FR" sz="600"/>
                        <a:t>}</a:t>
                      </a:r>
                      <a:endParaRPr sz="600"/>
                    </a:p>
                    <a:p>
                      <a:pPr indent="0" lvl="0" marL="0" marR="0" rtl="0" algn="l">
                        <a:spcBef>
                          <a:spcPts val="0"/>
                        </a:spcBef>
                        <a:spcAft>
                          <a:spcPts val="0"/>
                        </a:spcAft>
                        <a:buNone/>
                      </a:pPr>
                      <a:r>
                        <a:rPr lang="fr-FR" sz="600"/>
                        <a:t>}</a:t>
                      </a:r>
                      <a:endParaRPr sz="6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Permet de simuler virement sortant qui impactera le solde réel à la date d’exécution renseignée (solde réel – montant virement).</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GET/sct</a:t>
                      </a:r>
                      <a:endParaRPr sz="800"/>
                    </a:p>
                    <a:p>
                      <a:pPr indent="0" lvl="0" marL="0" marR="0" rtl="0" algn="l">
                        <a:spcBef>
                          <a:spcPts val="0"/>
                        </a:spcBef>
                        <a:spcAft>
                          <a:spcPts val="0"/>
                        </a:spcAft>
                        <a:buNone/>
                      </a:pPr>
                      <a:r>
                        <a:rPr lang="fr-FR" sz="800"/>
                        <a:t>statut SCT = 1</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GET/users </a:t>
                      </a:r>
                      <a:endParaRPr/>
                    </a:p>
                    <a:p>
                      <a:pPr indent="0" lvl="0" marL="0" marR="0" rtl="0" algn="l">
                        <a:spcBef>
                          <a:spcPts val="0"/>
                        </a:spcBef>
                        <a:spcAft>
                          <a:spcPts val="0"/>
                        </a:spcAft>
                        <a:buNone/>
                      </a:pPr>
                      <a:r>
                        <a:rPr lang="fr-FR" sz="800"/>
                        <a:t>Champs Amount (solde réel) = solde précédent – virement sortant</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 </a:t>
                      </a:r>
                      <a:endParaRPr/>
                    </a:p>
                    <a:p>
                      <a:pPr indent="0" lvl="0" marL="0" marR="0" rtl="0" algn="l">
                        <a:spcBef>
                          <a:spcPts val="0"/>
                        </a:spcBef>
                        <a:spcAft>
                          <a:spcPts val="0"/>
                        </a:spcAft>
                        <a:buNone/>
                      </a:pPr>
                      <a:r>
                        <a:rPr lang="fr-FR" sz="800"/>
                        <a:t>Également possible de récupérer de faire un GET sur l’ensemble des virements sortant d’un user ou encore pour une période de temps donnée.</a:t>
                      </a:r>
                      <a:endParaRPr sz="800">
                        <a:latin typeface="Calibri"/>
                        <a:ea typeface="Calibri"/>
                        <a:cs typeface="Calibri"/>
                        <a:sym typeface="Calibri"/>
                      </a:endParaRPr>
                    </a:p>
                  </a:txBody>
                  <a:tcPr marT="0" marB="0" marR="17325" marL="17325"/>
                </a:tc>
                <a:tc>
                  <a:txBody>
                    <a:bodyPr/>
                    <a:lstStyle/>
                    <a:p>
                      <a:pPr indent="0" lvl="0" marL="0" marR="0" rtl="0" algn="l">
                        <a:spcBef>
                          <a:spcPts val="0"/>
                        </a:spcBef>
                        <a:spcAft>
                          <a:spcPts val="0"/>
                        </a:spcAft>
                        <a:buNone/>
                      </a:pPr>
                      <a:r>
                        <a:rPr lang="fr-FR" sz="800"/>
                        <a:t>Un virement peut être unique ou récurrent. </a:t>
                      </a:r>
                      <a:endParaRPr sz="800">
                        <a:latin typeface="Calibri"/>
                        <a:ea typeface="Calibri"/>
                        <a:cs typeface="Calibri"/>
                        <a:sym typeface="Calibri"/>
                      </a:endParaRPr>
                    </a:p>
                  </a:txBody>
                  <a:tcPr marT="0" marB="0" marR="17325" marL="17325"/>
                </a:tc>
              </a:tr>
            </a:tbl>
          </a:graphicData>
        </a:graphic>
      </p:graphicFrame>
      <p:sp>
        <p:nvSpPr>
          <p:cNvPr id="387" name="Google Shape;387;p14"/>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15"/>
          <p:cNvSpPr txBox="1"/>
          <p:nvPr>
            <p:ph type="title"/>
          </p:nvPr>
        </p:nvSpPr>
        <p:spPr>
          <a:xfrm>
            <a:off x="394554" y="349933"/>
            <a:ext cx="8354891" cy="697835"/>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1900"/>
              <a:buFont typeface="Arial"/>
              <a:buNone/>
            </a:pPr>
            <a:r>
              <a:rPr lang="fr-FR" sz="1900">
                <a:solidFill>
                  <a:srgbClr val="FFFFFF"/>
                </a:solidFill>
                <a:latin typeface="Arial"/>
                <a:ea typeface="Arial"/>
                <a:cs typeface="Arial"/>
                <a:sym typeface="Arial"/>
              </a:rPr>
              <a:t>Nosto exercidunt delesto </a:t>
            </a:r>
            <a:r>
              <a:rPr b="0" lang="fr-FR" sz="1900">
                <a:solidFill>
                  <a:srgbClr val="FFFFFF"/>
                </a:solidFill>
                <a:latin typeface="Arial"/>
                <a:ea typeface="Arial"/>
                <a:cs typeface="Arial"/>
                <a:sym typeface="Arial"/>
              </a:rPr>
              <a:t>conullutea facidunt </a:t>
            </a:r>
            <a:br>
              <a:rPr b="0" lang="fr-FR" sz="1900">
                <a:solidFill>
                  <a:srgbClr val="FFFFFF"/>
                </a:solidFill>
                <a:latin typeface="Arial"/>
                <a:ea typeface="Arial"/>
                <a:cs typeface="Arial"/>
                <a:sym typeface="Arial"/>
              </a:rPr>
            </a:br>
            <a:r>
              <a:rPr b="0" lang="fr-FR" sz="1900">
                <a:solidFill>
                  <a:srgbClr val="FFFFFF"/>
                </a:solidFill>
                <a:latin typeface="Arial"/>
                <a:ea typeface="Arial"/>
                <a:cs typeface="Arial"/>
                <a:sym typeface="Arial"/>
              </a:rPr>
              <a:t>nos augue dipit aciduntinim excercis</a:t>
            </a:r>
            <a:endParaRPr/>
          </a:p>
        </p:txBody>
      </p:sp>
      <p:sp>
        <p:nvSpPr>
          <p:cNvPr id="394" name="Google Shape;394;p15"/>
          <p:cNvSpPr txBox="1"/>
          <p:nvPr>
            <p:ph idx="10" type="dt"/>
          </p:nvPr>
        </p:nvSpPr>
        <p:spPr>
          <a:xfrm>
            <a:off x="628650" y="4891822"/>
            <a:ext cx="2057400" cy="26060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fr-FR" sz="900">
                <a:solidFill>
                  <a:srgbClr val="898989"/>
                </a:solidFill>
              </a:rPr>
              <a:t>JJ MMMM AAAA</a:t>
            </a:r>
            <a:endParaRPr/>
          </a:p>
        </p:txBody>
      </p:sp>
      <p:sp>
        <p:nvSpPr>
          <p:cNvPr id="395" name="Google Shape;395;p15"/>
          <p:cNvSpPr txBox="1"/>
          <p:nvPr>
            <p:ph idx="11" type="ftr"/>
          </p:nvPr>
        </p:nvSpPr>
        <p:spPr>
          <a:xfrm>
            <a:off x="3028950" y="4891822"/>
            <a:ext cx="3086100" cy="26060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fr-FR" sz="900">
                <a:solidFill>
                  <a:srgbClr val="898989"/>
                </a:solidFill>
                <a:latin typeface="Arial"/>
                <a:ea typeface="Arial"/>
                <a:cs typeface="Arial"/>
                <a:sym typeface="Arial"/>
              </a:rPr>
              <a:t>TITRE DE LA PRÉSENTATION</a:t>
            </a:r>
            <a:endParaRPr/>
          </a:p>
        </p:txBody>
      </p:sp>
      <p:sp>
        <p:nvSpPr>
          <p:cNvPr id="396" name="Google Shape;396;p15"/>
          <p:cNvSpPr txBox="1"/>
          <p:nvPr>
            <p:ph idx="12" type="sldNum"/>
          </p:nvPr>
        </p:nvSpPr>
        <p:spPr>
          <a:xfrm>
            <a:off x="6457950" y="4891822"/>
            <a:ext cx="2057400" cy="26060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fr-FR" sz="900">
                <a:solidFill>
                  <a:srgbClr val="898989"/>
                </a:solidFill>
              </a:rPr>
              <a:t>‹#›</a:t>
            </a:fld>
            <a:endParaRPr sz="900">
              <a:solidFill>
                <a:srgbClr val="898989"/>
              </a:solidFill>
            </a:endParaRPr>
          </a:p>
        </p:txBody>
      </p:sp>
      <p:graphicFrame>
        <p:nvGraphicFramePr>
          <p:cNvPr id="397" name="Google Shape;397;p15"/>
          <p:cNvGraphicFramePr/>
          <p:nvPr/>
        </p:nvGraphicFramePr>
        <p:xfrm>
          <a:off x="-1" y="337198"/>
          <a:ext cx="3000000" cy="3000000"/>
        </p:xfrm>
        <a:graphic>
          <a:graphicData uri="http://schemas.openxmlformats.org/drawingml/2006/table">
            <a:tbl>
              <a:tblPr bandRow="1" firstCol="1" firstRow="1">
                <a:noFill/>
                <a:tableStyleId>{FE69AE70-C98F-4571-BD42-4A805139FF3C}</a:tableStyleId>
              </a:tblPr>
              <a:tblGrid>
                <a:gridCol w="924900"/>
                <a:gridCol w="851675"/>
                <a:gridCol w="2337950"/>
                <a:gridCol w="1364725"/>
                <a:gridCol w="1261350"/>
                <a:gridCol w="2403400"/>
              </a:tblGrid>
              <a:tr h="212100">
                <a:tc>
                  <a:txBody>
                    <a:bodyPr/>
                    <a:lstStyle/>
                    <a:p>
                      <a:pPr indent="0" lvl="0" marL="0" marR="0" rtl="0" algn="l">
                        <a:spcBef>
                          <a:spcPts val="0"/>
                        </a:spcBef>
                        <a:spcAft>
                          <a:spcPts val="0"/>
                        </a:spcAft>
                        <a:buNone/>
                      </a:pPr>
                      <a:r>
                        <a:rPr lang="fr-FR" sz="800"/>
                        <a:t>Action</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API</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Exemple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Objectif &amp; Critères de vérification </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API pour vérifier</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Commentaire / Règles de gestion</a:t>
                      </a:r>
                      <a:endParaRPr sz="800">
                        <a:latin typeface="Calibri"/>
                        <a:ea typeface="Calibri"/>
                        <a:cs typeface="Calibri"/>
                        <a:sym typeface="Calibri"/>
                      </a:endParaRPr>
                    </a:p>
                  </a:txBody>
                  <a:tcPr marT="0" marB="0" marR="17825" marL="17825"/>
                </a:tc>
              </a:tr>
              <a:tr h="106050">
                <a:tc gridSpan="6">
                  <a:txBody>
                    <a:bodyPr/>
                    <a:lstStyle/>
                    <a:p>
                      <a:pPr indent="0" lvl="0" marL="0" marR="0" rtl="0" algn="ctr">
                        <a:spcBef>
                          <a:spcPts val="0"/>
                        </a:spcBef>
                        <a:spcAft>
                          <a:spcPts val="0"/>
                        </a:spcAft>
                        <a:buNone/>
                      </a:pPr>
                      <a:r>
                        <a:rPr lang="fr-FR" sz="800"/>
                        <a:t>SELFCARE ET MODIFICATION USERS</a:t>
                      </a:r>
                      <a:endParaRPr sz="800">
                        <a:latin typeface="Calibri"/>
                        <a:ea typeface="Calibri"/>
                        <a:cs typeface="Calibri"/>
                        <a:sym typeface="Calibri"/>
                      </a:endParaRPr>
                    </a:p>
                  </a:txBody>
                  <a:tcPr marT="0" marB="0" marR="17825" marL="17825"/>
                </a:tc>
                <a:tc hMerge="1"/>
                <a:tc hMerge="1"/>
                <a:tc hMerge="1"/>
                <a:tc hMerge="1"/>
                <a:tc hMerge="1"/>
              </a:tr>
              <a:tr h="318150">
                <a:tc>
                  <a:txBody>
                    <a:bodyPr/>
                    <a:lstStyle/>
                    <a:p>
                      <a:pPr indent="0" lvl="0" marL="0" marR="0" rtl="0" algn="l">
                        <a:spcBef>
                          <a:spcPts val="0"/>
                        </a:spcBef>
                        <a:spcAft>
                          <a:spcPts val="0"/>
                        </a:spcAft>
                        <a:buNone/>
                      </a:pPr>
                      <a:r>
                        <a:rPr lang="fr-FR" sz="800"/>
                        <a:t>Selfcare : blocage temporaire carte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PUT/users/cards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"Blocked": 0</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Bloque/débloque la carte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GET/cards/issued</a:t>
                      </a:r>
                      <a:endParaRPr/>
                    </a:p>
                    <a:p>
                      <a:pPr indent="0" lvl="0" marL="0" marR="0" rtl="0" algn="l">
                        <a:spcBef>
                          <a:spcPts val="0"/>
                        </a:spcBef>
                        <a:spcAft>
                          <a:spcPts val="0"/>
                        </a:spcAft>
                        <a:buNone/>
                      </a:pPr>
                      <a:r>
                        <a:rPr lang="fr-FR" sz="800"/>
                        <a:t>Champs Blocked 0 (non bloquée) ou 1 (bloquée)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t/>
                      </a:r>
                      <a:endParaRPr sz="800">
                        <a:latin typeface="Calibri"/>
                        <a:ea typeface="Calibri"/>
                        <a:cs typeface="Calibri"/>
                        <a:sym typeface="Calibri"/>
                      </a:endParaRPr>
                    </a:p>
                  </a:txBody>
                  <a:tcPr marT="0" marB="0" marR="17825" marL="17825"/>
                </a:tc>
              </a:tr>
              <a:tr h="424200">
                <a:tc>
                  <a:txBody>
                    <a:bodyPr/>
                    <a:lstStyle/>
                    <a:p>
                      <a:pPr indent="0" lvl="0" marL="0" marR="0" rtl="0" algn="l">
                        <a:spcBef>
                          <a:spcPts val="0"/>
                        </a:spcBef>
                        <a:spcAft>
                          <a:spcPts val="0"/>
                        </a:spcAft>
                        <a:buNone/>
                      </a:pPr>
                      <a:r>
                        <a:rPr lang="fr-FR" sz="800"/>
                        <a:t>Selfcare : blocage VAD</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PUT/users/cards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"InternetPaymentBlocked ": 0</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Bloque/débloque les paiements VAD</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GET/cards/issued</a:t>
                      </a:r>
                      <a:endParaRPr/>
                    </a:p>
                    <a:p>
                      <a:pPr indent="0" lvl="0" marL="0" marR="0" rtl="0" algn="l">
                        <a:spcBef>
                          <a:spcPts val="0"/>
                        </a:spcBef>
                        <a:spcAft>
                          <a:spcPts val="0"/>
                        </a:spcAft>
                        <a:buNone/>
                      </a:pPr>
                      <a:r>
                        <a:rPr lang="fr-FR" sz="800"/>
                        <a:t>Champs InternetPayment 0 (non bloquée) ou 1 (bloquée)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17825" marL="17825"/>
                </a:tc>
              </a:tr>
              <a:tr h="424200">
                <a:tc>
                  <a:txBody>
                    <a:bodyPr/>
                    <a:lstStyle/>
                    <a:p>
                      <a:pPr indent="0" lvl="0" marL="0" marR="0" rtl="0" algn="l">
                        <a:spcBef>
                          <a:spcPts val="0"/>
                        </a:spcBef>
                        <a:spcAft>
                          <a:spcPts val="0"/>
                        </a:spcAft>
                        <a:buNone/>
                      </a:pPr>
                      <a:r>
                        <a:rPr lang="fr-FR" sz="800"/>
                        <a:t>Selfcare : blocage paiement à l’étranger</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PUT/users/cards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 "ForeignPaymentBlocked": 1</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Bloque/débloque les paiements hors-France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GET/cards/issued</a:t>
                      </a:r>
                      <a:endParaRPr/>
                    </a:p>
                    <a:p>
                      <a:pPr indent="0" lvl="0" marL="0" marR="0" rtl="0" algn="l">
                        <a:spcBef>
                          <a:spcPts val="0"/>
                        </a:spcBef>
                        <a:spcAft>
                          <a:spcPts val="0"/>
                        </a:spcAft>
                        <a:buNone/>
                      </a:pPr>
                      <a:r>
                        <a:rPr lang="fr-FR" sz="800"/>
                        <a:t>Champs ForeignPayment 0 (non bloquée) ou 1 (bloquée)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 </a:t>
                      </a:r>
                      <a:endParaRPr sz="800">
                        <a:latin typeface="Calibri"/>
                        <a:ea typeface="Calibri"/>
                        <a:cs typeface="Calibri"/>
                        <a:sym typeface="Calibri"/>
                      </a:endParaRPr>
                    </a:p>
                  </a:txBody>
                  <a:tcPr marT="0" marB="0" marR="17825" marL="17825"/>
                </a:tc>
              </a:tr>
              <a:tr h="2187400">
                <a:tc>
                  <a:txBody>
                    <a:bodyPr/>
                    <a:lstStyle/>
                    <a:p>
                      <a:pPr indent="0" lvl="0" marL="0" marR="0" rtl="0" algn="l">
                        <a:spcBef>
                          <a:spcPts val="0"/>
                        </a:spcBef>
                        <a:spcAft>
                          <a:spcPts val="0"/>
                        </a:spcAft>
                        <a:buNone/>
                      </a:pPr>
                      <a:r>
                        <a:rPr lang="fr-FR" sz="800"/>
                        <a:t>Modifier un user : n° tel</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PUT/users</a:t>
                      </a:r>
                      <a:endParaRPr sz="800">
                        <a:latin typeface="Calibri"/>
                        <a:ea typeface="Calibri"/>
                        <a:cs typeface="Calibri"/>
                        <a:sym typeface="Calibri"/>
                      </a:endParaRPr>
                    </a:p>
                  </a:txBody>
                  <a:tcPr marT="0" marB="0" marR="17825" marL="17825"/>
                </a:tc>
                <a:tc>
                  <a:txBody>
                    <a:bodyPr/>
                    <a:lstStyle/>
                    <a:p>
                      <a:pPr indent="0" lvl="0" marL="0" marR="0" rtl="0" algn="l">
                        <a:lnSpc>
                          <a:spcPct val="115000"/>
                        </a:lnSpc>
                        <a:spcBef>
                          <a:spcPts val="0"/>
                        </a:spcBef>
                        <a:spcAft>
                          <a:spcPts val="0"/>
                        </a:spcAft>
                        <a:buNone/>
                      </a:pPr>
                      <a:r>
                        <a:rPr lang="fr-FR" sz="700"/>
                        <a:t>{</a:t>
                      </a:r>
                      <a:endParaRPr sz="700"/>
                    </a:p>
                    <a:p>
                      <a:pPr indent="0" lvl="0" marL="0" marR="0" rtl="0" algn="l">
                        <a:lnSpc>
                          <a:spcPct val="115000"/>
                        </a:lnSpc>
                        <a:spcBef>
                          <a:spcPts val="0"/>
                        </a:spcBef>
                        <a:spcAft>
                          <a:spcPts val="0"/>
                        </a:spcAft>
                        <a:buNone/>
                      </a:pPr>
                      <a:r>
                        <a:rPr lang="fr-FR" sz="700"/>
                        <a:t>"Profile":</a:t>
                      </a:r>
                      <a:endParaRPr sz="700"/>
                    </a:p>
                    <a:p>
                      <a:pPr indent="0" lvl="0" marL="0" marR="0" rtl="0" algn="l">
                        <a:lnSpc>
                          <a:spcPct val="115000"/>
                        </a:lnSpc>
                        <a:spcBef>
                          <a:spcPts val="0"/>
                        </a:spcBef>
                        <a:spcAft>
                          <a:spcPts val="0"/>
                        </a:spcAft>
                        <a:buNone/>
                      </a:pPr>
                      <a:r>
                        <a:rPr lang="fr-FR" sz="700"/>
                        <a:t>{	</a:t>
                      </a:r>
                      <a:endParaRPr sz="700"/>
                    </a:p>
                    <a:p>
                      <a:pPr indent="0" lvl="0" marL="0" marR="0" rtl="0" algn="l">
                        <a:lnSpc>
                          <a:spcPct val="115000"/>
                        </a:lnSpc>
                        <a:spcBef>
                          <a:spcPts val="0"/>
                        </a:spcBef>
                        <a:spcAft>
                          <a:spcPts val="0"/>
                        </a:spcAft>
                        <a:buNone/>
                      </a:pPr>
                      <a:r>
                        <a:rPr lang="fr-FR" sz="700"/>
                        <a:t>"Civility":0,			</a:t>
                      </a:r>
                      <a:endParaRPr sz="700"/>
                    </a:p>
                    <a:p>
                      <a:pPr indent="0" lvl="0" marL="0" marR="0" rtl="0" algn="l">
                        <a:lnSpc>
                          <a:spcPct val="115000"/>
                        </a:lnSpc>
                        <a:spcBef>
                          <a:spcPts val="0"/>
                        </a:spcBef>
                        <a:spcAft>
                          <a:spcPts val="0"/>
                        </a:spcAft>
                        <a:buNone/>
                      </a:pPr>
                      <a:r>
                        <a:rPr lang="fr-FR" sz="700"/>
                        <a:t>"FirstName":"Jean",		</a:t>
                      </a:r>
                      <a:endParaRPr sz="700"/>
                    </a:p>
                    <a:p>
                      <a:pPr indent="0" lvl="0" marL="0" marR="0" rtl="0" algn="l">
                        <a:lnSpc>
                          <a:spcPct val="115000"/>
                        </a:lnSpc>
                        <a:spcBef>
                          <a:spcPts val="0"/>
                        </a:spcBef>
                        <a:spcAft>
                          <a:spcPts val="0"/>
                        </a:spcAft>
                        <a:buNone/>
                      </a:pPr>
                      <a:r>
                        <a:rPr lang="fr-FR" sz="700"/>
                        <a:t>"LastName":"Dupont",		 </a:t>
                      </a:r>
                      <a:endParaRPr sz="700"/>
                    </a:p>
                    <a:p>
                      <a:pPr indent="0" lvl="0" marL="0" marR="0" rtl="0" algn="l">
                        <a:lnSpc>
                          <a:spcPct val="115000"/>
                        </a:lnSpc>
                        <a:spcBef>
                          <a:spcPts val="0"/>
                        </a:spcBef>
                        <a:spcAft>
                          <a:spcPts val="0"/>
                        </a:spcAft>
                        <a:buNone/>
                      </a:pPr>
                      <a:r>
                        <a:rPr lang="fr-FR" sz="700"/>
                        <a:t>"Birthdate":"1985-09-29T00:00:00",	</a:t>
                      </a:r>
                      <a:endParaRPr sz="700"/>
                    </a:p>
                    <a:p>
                      <a:pPr indent="0" lvl="0" marL="0" marR="0" rtl="0" algn="l">
                        <a:lnSpc>
                          <a:spcPct val="115000"/>
                        </a:lnSpc>
                        <a:spcBef>
                          <a:spcPts val="0"/>
                        </a:spcBef>
                        <a:spcAft>
                          <a:spcPts val="0"/>
                        </a:spcAft>
                        <a:buNone/>
                      </a:pPr>
                      <a:r>
                        <a:rPr lang="fr-FR" sz="700"/>
                        <a:t>"Address":			</a:t>
                      </a:r>
                      <a:endParaRPr sz="700"/>
                    </a:p>
                    <a:p>
                      <a:pPr indent="0" lvl="0" marL="0" marR="0" rtl="0" algn="l">
                        <a:lnSpc>
                          <a:spcPct val="115000"/>
                        </a:lnSpc>
                        <a:spcBef>
                          <a:spcPts val="0"/>
                        </a:spcBef>
                        <a:spcAft>
                          <a:spcPts val="0"/>
                        </a:spcAft>
                        <a:buNone/>
                      </a:pPr>
                      <a:r>
                        <a:rPr lang="fr-FR" sz="700"/>
                        <a:t>{</a:t>
                      </a:r>
                      <a:endParaRPr/>
                    </a:p>
                    <a:p>
                      <a:pPr indent="0" lvl="0" marL="0" marR="0" rtl="0" algn="l">
                        <a:lnSpc>
                          <a:spcPct val="115000"/>
                        </a:lnSpc>
                        <a:spcBef>
                          <a:spcPts val="0"/>
                        </a:spcBef>
                        <a:spcAft>
                          <a:spcPts val="0"/>
                        </a:spcAft>
                        <a:buNone/>
                      </a:pPr>
                      <a:r>
                        <a:rPr lang="fr-FR" sz="700"/>
                        <a:t>"Street":"2 rue des chat",</a:t>
                      </a:r>
                      <a:endParaRPr/>
                    </a:p>
                    <a:p>
                      <a:pPr indent="0" lvl="0" marL="0" marR="0" rtl="0" algn="l">
                        <a:lnSpc>
                          <a:spcPct val="115000"/>
                        </a:lnSpc>
                        <a:spcBef>
                          <a:spcPts val="0"/>
                        </a:spcBef>
                        <a:spcAft>
                          <a:spcPts val="0"/>
                        </a:spcAft>
                        <a:buNone/>
                      </a:pPr>
                      <a:r>
                        <a:rPr lang="fr-FR" sz="700"/>
                        <a:t>"ZipCode":"75001",</a:t>
                      </a:r>
                      <a:endParaRPr/>
                    </a:p>
                    <a:p>
                      <a:pPr indent="0" lvl="0" marL="0" marR="0" rtl="0" algn="l">
                        <a:lnSpc>
                          <a:spcPct val="115000"/>
                        </a:lnSpc>
                        <a:spcBef>
                          <a:spcPts val="0"/>
                        </a:spcBef>
                        <a:spcAft>
                          <a:spcPts val="0"/>
                        </a:spcAft>
                        <a:buNone/>
                      </a:pPr>
                      <a:r>
                        <a:rPr lang="fr-FR" sz="700"/>
                        <a:t>"City":"Paris",</a:t>
                      </a:r>
                      <a:endParaRPr sz="700"/>
                    </a:p>
                    <a:p>
                      <a:pPr indent="0" lvl="0" marL="0" marR="0" rtl="0" algn="l">
                        <a:lnSpc>
                          <a:spcPct val="115000"/>
                        </a:lnSpc>
                        <a:spcBef>
                          <a:spcPts val="0"/>
                        </a:spcBef>
                        <a:spcAft>
                          <a:spcPts val="0"/>
                        </a:spcAft>
                        <a:buNone/>
                      </a:pPr>
                      <a:r>
                        <a:rPr lang="fr-FR" sz="700"/>
                        <a:t>"Country":"FR"</a:t>
                      </a:r>
                      <a:endParaRPr sz="700"/>
                    </a:p>
                    <a:p>
                      <a:pPr indent="0" lvl="0" marL="0" marR="0" rtl="0" algn="l">
                        <a:lnSpc>
                          <a:spcPct val="115000"/>
                        </a:lnSpc>
                        <a:spcBef>
                          <a:spcPts val="0"/>
                        </a:spcBef>
                        <a:spcAft>
                          <a:spcPts val="0"/>
                        </a:spcAft>
                        <a:buNone/>
                      </a:pPr>
                      <a:r>
                        <a:rPr lang="fr-FR" sz="700"/>
                        <a:t>},</a:t>
                      </a:r>
                      <a:endParaRPr sz="700"/>
                    </a:p>
                    <a:p>
                      <a:pPr indent="0" lvl="0" marL="0" marR="0" rtl="0" algn="l">
                        <a:lnSpc>
                          <a:spcPct val="115000"/>
                        </a:lnSpc>
                        <a:spcBef>
                          <a:spcPts val="0"/>
                        </a:spcBef>
                        <a:spcAft>
                          <a:spcPts val="0"/>
                        </a:spcAft>
                        <a:buNone/>
                      </a:pPr>
                      <a:r>
                        <a:rPr lang="fr-FR" sz="700"/>
                        <a:t>"Phonenumber":"0600000001",	</a:t>
                      </a:r>
                      <a:endParaRPr sz="700"/>
                    </a:p>
                    <a:p>
                      <a:pPr indent="0" lvl="0" marL="0" marR="0" rtl="0" algn="l">
                        <a:lnSpc>
                          <a:spcPct val="115000"/>
                        </a:lnSpc>
                        <a:spcBef>
                          <a:spcPts val="0"/>
                        </a:spcBef>
                        <a:spcAft>
                          <a:spcPts val="0"/>
                        </a:spcAft>
                        <a:buNone/>
                      </a:pPr>
                      <a:r>
                        <a:rPr lang="fr-FR" sz="700"/>
                        <a:t>"Email":</a:t>
                      </a:r>
                      <a:r>
                        <a:rPr lang="fr-FR" sz="700" u="sng">
                          <a:solidFill>
                            <a:schemeClr val="hlink"/>
                          </a:solidFill>
                          <a:hlinkClick r:id="rId3"/>
                        </a:rPr>
                        <a:t>jeandupont@s-money.fr</a:t>
                      </a:r>
                      <a:endParaRPr sz="700"/>
                    </a:p>
                    <a:p>
                      <a:pPr indent="0" lvl="0" marL="0" marR="0" rtl="0" algn="l">
                        <a:lnSpc>
                          <a:spcPct val="115000"/>
                        </a:lnSpc>
                        <a:spcBef>
                          <a:spcPts val="0"/>
                        </a:spcBef>
                        <a:spcAft>
                          <a:spcPts val="0"/>
                        </a:spcAft>
                        <a:buNone/>
                      </a:pPr>
                      <a:r>
                        <a:rPr lang="fr-FR" sz="700"/>
                        <a:t>} </a:t>
                      </a:r>
                      <a:endParaRPr sz="700"/>
                    </a:p>
                    <a:p>
                      <a:pPr indent="0" lvl="0" marL="0" marR="0" rtl="0" algn="l">
                        <a:lnSpc>
                          <a:spcPct val="115000"/>
                        </a:lnSpc>
                        <a:spcBef>
                          <a:spcPts val="0"/>
                        </a:spcBef>
                        <a:spcAft>
                          <a:spcPts val="0"/>
                        </a:spcAft>
                        <a:buNone/>
                      </a:pPr>
                      <a:r>
                        <a:rPr lang="fr-FR" sz="700"/>
                        <a:t>}</a:t>
                      </a:r>
                      <a:endParaRPr sz="7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Les valeurs renseignées dans les champs deviennent les valeurs de référence pour le user.</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GET/users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t/>
                      </a:r>
                      <a:endParaRPr sz="800">
                        <a:latin typeface="Calibri"/>
                        <a:ea typeface="Calibri"/>
                        <a:cs typeface="Calibri"/>
                        <a:sym typeface="Calibri"/>
                      </a:endParaRPr>
                    </a:p>
                  </a:txBody>
                  <a:tcPr marT="0" marB="0" marR="17825" marL="17825"/>
                </a:tc>
              </a:tr>
              <a:tr h="848400">
                <a:tc>
                  <a:txBody>
                    <a:bodyPr/>
                    <a:lstStyle/>
                    <a:p>
                      <a:pPr indent="0" lvl="0" marL="0" marR="0" rtl="0" algn="l">
                        <a:spcBef>
                          <a:spcPts val="0"/>
                        </a:spcBef>
                        <a:spcAft>
                          <a:spcPts val="0"/>
                        </a:spcAft>
                        <a:buNone/>
                      </a:pPr>
                      <a:r>
                        <a:rPr lang="fr-FR" sz="800"/>
                        <a:t>Modification des plafonds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PUT/users/limits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	</a:t>
                      </a:r>
                      <a:endParaRPr sz="800"/>
                    </a:p>
                    <a:p>
                      <a:pPr indent="0" lvl="0" marL="0" marR="0" rtl="0" algn="l">
                        <a:spcBef>
                          <a:spcPts val="0"/>
                        </a:spcBef>
                        <a:spcAft>
                          <a:spcPts val="0"/>
                        </a:spcAft>
                        <a:buNone/>
                      </a:pPr>
                      <a:r>
                        <a:rPr lang="fr-FR" sz="800"/>
                        <a:t>"GlobalOut":</a:t>
                      </a:r>
                      <a:endParaRPr sz="800"/>
                    </a:p>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"AnnualAllowance" : 10000,          "MonthlyAllowance" : 10000,</a:t>
                      </a:r>
                      <a:endParaRPr sz="800"/>
                    </a:p>
                    <a:p>
                      <a:pPr indent="0" lvl="0" marL="0" marR="0" rtl="0" algn="l">
                        <a:spcBef>
                          <a:spcPts val="0"/>
                        </a:spcBef>
                        <a:spcAft>
                          <a:spcPts val="0"/>
                        </a:spcAft>
                        <a:buNone/>
                      </a:pPr>
                      <a:r>
                        <a:rPr lang="fr-FR" sz="800"/>
                        <a:t>"WeeklyAllowance" : 10000	</a:t>
                      </a:r>
                      <a:endParaRPr sz="800"/>
                    </a:p>
                    <a:p>
                      <a:pPr indent="0" lvl="0" marL="0" marR="0" rtl="0" algn="l">
                        <a:spcBef>
                          <a:spcPts val="0"/>
                        </a:spcBef>
                        <a:spcAft>
                          <a:spcPts val="0"/>
                        </a:spcAft>
                        <a:buNone/>
                      </a:pPr>
                      <a:r>
                        <a:rPr lang="fr-FR" sz="800"/>
                        <a:t>}</a:t>
                      </a:r>
                      <a:endParaRPr sz="800"/>
                    </a:p>
                    <a:p>
                      <a:pPr indent="0" lvl="0" marL="0" marR="0" rtl="0" algn="l">
                        <a:spcBef>
                          <a:spcPts val="0"/>
                        </a:spcBef>
                        <a:spcAft>
                          <a:spcPts val="0"/>
                        </a:spcAft>
                        <a:buNone/>
                      </a:pPr>
                      <a:r>
                        <a:rPr lang="fr-FR" sz="800"/>
                        <a:t>}</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Les champs renseignés constitueront la nouvelle limite en vigueur pour ce user. Les champs sont optionnels, ne pas renseigner ceux qui ne doivent pas être modifiés.</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GET/users/limits</a:t>
                      </a:r>
                      <a:endParaRPr/>
                    </a:p>
                    <a:p>
                      <a:pPr indent="0" lvl="0" marL="0" marR="0" rtl="0" algn="l">
                        <a:spcBef>
                          <a:spcPts val="0"/>
                        </a:spcBef>
                        <a:spcAft>
                          <a:spcPts val="0"/>
                        </a:spcAft>
                        <a:buNone/>
                      </a:pPr>
                      <a:r>
                        <a:rPr lang="fr-FR" sz="800"/>
                        <a:t>🡺 les champs modifiés ont la nouvelle valeur souhaitée.</a:t>
                      </a:r>
                      <a:endParaRPr sz="800">
                        <a:latin typeface="Calibri"/>
                        <a:ea typeface="Calibri"/>
                        <a:cs typeface="Calibri"/>
                        <a:sym typeface="Calibri"/>
                      </a:endParaRPr>
                    </a:p>
                  </a:txBody>
                  <a:tcPr marT="0" marB="0" marR="17825" marL="17825"/>
                </a:tc>
                <a:tc>
                  <a:txBody>
                    <a:bodyPr/>
                    <a:lstStyle/>
                    <a:p>
                      <a:pPr indent="0" lvl="0" marL="0" marR="0" rtl="0" algn="l">
                        <a:spcBef>
                          <a:spcPts val="0"/>
                        </a:spcBef>
                        <a:spcAft>
                          <a:spcPts val="0"/>
                        </a:spcAft>
                        <a:buNone/>
                      </a:pPr>
                      <a:r>
                        <a:rPr lang="fr-FR" sz="800"/>
                        <a:t>Il existe des limites pour les fonds entrants et sortants mais seuls les limites pour fonds sortant sont modifiables pour user, les limites pour fonds entrants étant fixés par les KYC et/ou par partenaire. </a:t>
                      </a:r>
                      <a:endParaRPr sz="800">
                        <a:latin typeface="Calibri"/>
                        <a:ea typeface="Calibri"/>
                        <a:cs typeface="Calibri"/>
                        <a:sym typeface="Calibri"/>
                      </a:endParaRPr>
                    </a:p>
                  </a:txBody>
                  <a:tcPr marT="0" marB="0" marR="17825" marL="17825"/>
                </a:tc>
              </a:tr>
            </a:tbl>
          </a:graphicData>
        </a:graphic>
      </p:graphicFrame>
      <p:sp>
        <p:nvSpPr>
          <p:cNvPr id="398" name="Google Shape;398;p15"/>
          <p:cNvSpPr/>
          <p:nvPr/>
        </p:nvSpPr>
        <p:spPr>
          <a:xfrm>
            <a:off x="6457950" y="3611880"/>
            <a:ext cx="2562606" cy="4206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FR" sz="1200">
                <a:solidFill>
                  <a:schemeClr val="lt1"/>
                </a:solidFill>
                <a:latin typeface="Arial"/>
                <a:ea typeface="Arial"/>
                <a:cs typeface="Arial"/>
                <a:sym typeface="Arial"/>
              </a:rPr>
              <a:t>D’autres options de selfcare existent ou existeront sous peu</a:t>
            </a:r>
            <a:endParaRPr/>
          </a:p>
        </p:txBody>
      </p:sp>
      <p:sp>
        <p:nvSpPr>
          <p:cNvPr id="399" name="Google Shape;399;p15"/>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sp>
        <p:nvSpPr>
          <p:cNvPr id="271" name="Google Shape;271;p2"/>
          <p:cNvSpPr txBox="1"/>
          <p:nvPr>
            <p:ph idx="1" type="body"/>
          </p:nvPr>
        </p:nvSpPr>
        <p:spPr>
          <a:xfrm>
            <a:off x="3240000" y="585203"/>
            <a:ext cx="4986000" cy="3571889"/>
          </a:xfrm>
          <a:prstGeom prst="rect">
            <a:avLst/>
          </a:prstGeom>
          <a:noFill/>
          <a:ln>
            <a:noFill/>
          </a:ln>
        </p:spPr>
        <p:txBody>
          <a:bodyPr anchorCtr="0" anchor="t" bIns="0" lIns="0" spcFirstLastPara="1" rIns="0" wrap="square" tIns="0">
            <a:noAutofit/>
          </a:bodyPr>
          <a:lstStyle/>
          <a:p>
            <a:pPr indent="-342900" lvl="0" marL="342900" rtl="0" algn="l">
              <a:lnSpc>
                <a:spcPct val="95000"/>
              </a:lnSpc>
              <a:spcBef>
                <a:spcPts val="0"/>
              </a:spcBef>
              <a:spcAft>
                <a:spcPts val="0"/>
              </a:spcAft>
              <a:buClr>
                <a:schemeClr val="dk1"/>
              </a:buClr>
              <a:buSzPts val="1500"/>
              <a:buFont typeface="Arial"/>
              <a:buAutoNum type="arabicPeriod"/>
            </a:pPr>
            <a:r>
              <a:rPr lang="fr-FR"/>
              <a:t>PLANNING DE MISE EN PRODUCTION</a:t>
            </a:r>
            <a:endParaRPr b="0">
              <a:solidFill>
                <a:schemeClr val="dk1"/>
              </a:solidFill>
            </a:endParaRPr>
          </a:p>
          <a:p>
            <a:pPr indent="-342900" lvl="0" marL="342900" rtl="0" algn="l">
              <a:lnSpc>
                <a:spcPct val="95000"/>
              </a:lnSpc>
              <a:spcBef>
                <a:spcPts val="1800"/>
              </a:spcBef>
              <a:spcAft>
                <a:spcPts val="0"/>
              </a:spcAft>
              <a:buClr>
                <a:schemeClr val="dk1"/>
              </a:buClr>
              <a:buSzPts val="1500"/>
              <a:buFont typeface="Arial"/>
              <a:buAutoNum type="arabicPeriod"/>
            </a:pPr>
            <a:r>
              <a:rPr lang="fr-FR"/>
              <a:t>LES GRANDES ÉTAPES DU PROJET</a:t>
            </a:r>
            <a:endParaRPr b="0">
              <a:solidFill>
                <a:schemeClr val="dk1"/>
              </a:solidFill>
            </a:endParaRPr>
          </a:p>
          <a:p>
            <a:pPr indent="-342900" lvl="0" marL="342900" rtl="0" algn="l">
              <a:lnSpc>
                <a:spcPct val="95000"/>
              </a:lnSpc>
              <a:spcBef>
                <a:spcPts val="1800"/>
              </a:spcBef>
              <a:spcAft>
                <a:spcPts val="0"/>
              </a:spcAft>
              <a:buClr>
                <a:schemeClr val="dk1"/>
              </a:buClr>
              <a:buSzPts val="1500"/>
              <a:buFont typeface="Arial"/>
              <a:buAutoNum type="arabicPeriod"/>
            </a:pPr>
            <a:r>
              <a:rPr lang="fr-FR"/>
              <a:t>PLANNING D’INTÉGRATION A CREER</a:t>
            </a:r>
            <a:endParaRPr b="0">
              <a:solidFill>
                <a:schemeClr val="dk1"/>
              </a:solidFill>
            </a:endParaRPr>
          </a:p>
          <a:p>
            <a:pPr indent="-342900" lvl="0" marL="342900" rtl="0" algn="l">
              <a:lnSpc>
                <a:spcPct val="95000"/>
              </a:lnSpc>
              <a:spcBef>
                <a:spcPts val="1800"/>
              </a:spcBef>
              <a:spcAft>
                <a:spcPts val="0"/>
              </a:spcAft>
              <a:buClr>
                <a:schemeClr val="dk1"/>
              </a:buClr>
              <a:buSzPts val="1500"/>
              <a:buFont typeface="Arial"/>
              <a:buAutoNum type="arabicPeriod"/>
            </a:pPr>
            <a:r>
              <a:rPr lang="fr-FR"/>
              <a:t>LES ATELIERS FONCTIONNELS À TENIR</a:t>
            </a:r>
            <a:endParaRPr b="0">
              <a:solidFill>
                <a:schemeClr val="dk1"/>
              </a:solidFill>
            </a:endParaRPr>
          </a:p>
          <a:p>
            <a:pPr indent="-342900" lvl="0" marL="342900" rtl="0" algn="l">
              <a:lnSpc>
                <a:spcPct val="95000"/>
              </a:lnSpc>
              <a:spcBef>
                <a:spcPts val="1800"/>
              </a:spcBef>
              <a:spcAft>
                <a:spcPts val="0"/>
              </a:spcAft>
              <a:buClr>
                <a:schemeClr val="dk1"/>
              </a:buClr>
              <a:buSzPts val="1500"/>
              <a:buFont typeface="Arial"/>
              <a:buAutoNum type="arabicPeriod"/>
            </a:pPr>
            <a:r>
              <a:rPr lang="fr-FR"/>
              <a:t>LES FONCTIONNALITÉS API DE BASE</a:t>
            </a:r>
            <a:endParaRPr b="0">
              <a:solidFill>
                <a:schemeClr val="dk1"/>
              </a:solidFill>
            </a:endParaRPr>
          </a:p>
        </p:txBody>
      </p:sp>
      <p:sp>
        <p:nvSpPr>
          <p:cNvPr id="272" name="Google Shape;272;p2"/>
          <p:cNvSpPr txBox="1"/>
          <p:nvPr>
            <p:ph idx="2" type="body"/>
          </p:nvPr>
        </p:nvSpPr>
        <p:spPr>
          <a:xfrm>
            <a:off x="457098" y="979472"/>
            <a:ext cx="2052000" cy="369332"/>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lt1"/>
              </a:buClr>
              <a:buSzPts val="2400"/>
              <a:buNone/>
            </a:pPr>
            <a:r>
              <a:rPr lang="fr-FR"/>
              <a:t>SOMMAIRE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graphicFrame>
        <p:nvGraphicFramePr>
          <p:cNvPr id="278" name="Google Shape;278;p3"/>
          <p:cNvGraphicFramePr/>
          <p:nvPr/>
        </p:nvGraphicFramePr>
        <p:xfrm>
          <a:off x="546560" y="931187"/>
          <a:ext cx="3000000" cy="3000000"/>
        </p:xfrm>
        <a:graphic>
          <a:graphicData uri="http://schemas.openxmlformats.org/drawingml/2006/table">
            <a:tbl>
              <a:tblPr bandRow="1" firstRow="1">
                <a:noFill/>
                <a:tableStyleId>{FE69AE70-C98F-4571-BD42-4A805139FF3C}</a:tableStyleId>
              </a:tblPr>
              <a:tblGrid>
                <a:gridCol w="2491375"/>
                <a:gridCol w="2779750"/>
                <a:gridCol w="2779750"/>
              </a:tblGrid>
              <a:tr h="103350">
                <a:tc>
                  <a:txBody>
                    <a:bodyPr/>
                    <a:lstStyle/>
                    <a:p>
                      <a:pPr indent="0" lvl="0" marL="0" marR="0" rtl="0" algn="ctr">
                        <a:spcBef>
                          <a:spcPts val="0"/>
                        </a:spcBef>
                        <a:spcAft>
                          <a:spcPts val="0"/>
                        </a:spcAft>
                        <a:buNone/>
                      </a:pPr>
                      <a:r>
                        <a:rPr lang="fr-FR" sz="1100" u="none" cap="none" strike="noStrike"/>
                        <a:t>Point</a:t>
                      </a:r>
                      <a:endParaRPr/>
                    </a:p>
                  </a:txBody>
                  <a:tcPr marT="34300" marB="34300" marR="68575" marL="68575" anchor="ctr"/>
                </a:tc>
                <a:tc>
                  <a:txBody>
                    <a:bodyPr/>
                    <a:lstStyle/>
                    <a:p>
                      <a:pPr indent="0" lvl="0" marL="0" marR="0" rtl="0" algn="ctr">
                        <a:spcBef>
                          <a:spcPts val="0"/>
                        </a:spcBef>
                        <a:spcAft>
                          <a:spcPts val="0"/>
                        </a:spcAft>
                        <a:buNone/>
                      </a:pPr>
                      <a:r>
                        <a:rPr lang="fr-FR" sz="1100" u="none" cap="none" strike="noStrike"/>
                        <a:t>Blocs fonctionnels (planning)</a:t>
                      </a:r>
                      <a:endParaRPr/>
                    </a:p>
                  </a:txBody>
                  <a:tcPr marT="34300" marB="34300" marR="68575" marL="68575" anchor="ctr"/>
                </a:tc>
                <a:tc>
                  <a:txBody>
                    <a:bodyPr/>
                    <a:lstStyle/>
                    <a:p>
                      <a:pPr indent="0" lvl="0" marL="0" marR="0" rtl="0" algn="ctr">
                        <a:spcBef>
                          <a:spcPts val="0"/>
                        </a:spcBef>
                        <a:spcAft>
                          <a:spcPts val="0"/>
                        </a:spcAft>
                        <a:buNone/>
                      </a:pPr>
                      <a:r>
                        <a:rPr lang="fr-FR" sz="1100" u="none" cap="none" strike="noStrike"/>
                        <a:t>Statut actuel des API</a:t>
                      </a:r>
                      <a:endParaRPr/>
                    </a:p>
                  </a:txBody>
                  <a:tcPr marT="34300" marB="34300" marR="68575" marL="68575" anchor="ctr"/>
                </a:tc>
              </a:tr>
              <a:tr h="113400">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Création du compte utilisateur</a:t>
                      </a:r>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Calibri"/>
                          <a:ea typeface="Calibri"/>
                          <a:cs typeface="Calibri"/>
                          <a:sym typeface="Calibri"/>
                        </a:rPr>
                        <a:t>User Creation</a:t>
                      </a:r>
                      <a:endParaRPr b="1" i="0" sz="1100" u="none" cap="none" strike="noStrike">
                        <a:solidFill>
                          <a:srgbClr val="000000"/>
                        </a:solidFill>
                        <a:latin typeface="Calibri"/>
                        <a:ea typeface="Calibri"/>
                        <a:cs typeface="Calibri"/>
                        <a:sym typeface="Calibri"/>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Calibri"/>
                          <a:ea typeface="Calibri"/>
                          <a:cs typeface="Calibri"/>
                          <a:sym typeface="Calibri"/>
                        </a:rPr>
                        <a:t>Disponible</a:t>
                      </a:r>
                      <a:endParaRPr/>
                    </a:p>
                  </a:txBody>
                  <a:tcPr marT="34300" marB="34300" marR="68575" marL="6857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Authentification forte</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Indisponible</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Création d’une liste</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Participation / donation</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Remboursement</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KYC</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User eKYC</a:t>
                      </a:r>
                      <a:endParaRPr b="1" i="0" sz="1100" u="none" cap="none" strike="noStrike">
                        <a:solidFill>
                          <a:srgbClr val="000000"/>
                        </a:solidFill>
                        <a:latin typeface="Calibri"/>
                        <a:ea typeface="Calibri"/>
                        <a:cs typeface="Calibri"/>
                        <a:sym typeface="Calibri"/>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Indisponible</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Commande de cartes</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Card Order</a:t>
                      </a:r>
                      <a:endParaRPr b="1" i="0" sz="1100" u="none" cap="none" strike="noStrike">
                        <a:solidFill>
                          <a:srgbClr val="000000"/>
                        </a:solidFill>
                        <a:latin typeface="Calibri"/>
                        <a:ea typeface="Calibri"/>
                        <a:cs typeface="Calibri"/>
                        <a:sym typeface="Calibri"/>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Disponible actuellement en version LEGACY</a:t>
                      </a:r>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Disponible fin juin en version TARGET</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Card Management</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Card Order</a:t>
                      </a:r>
                      <a:endParaRPr b="1" i="0" sz="1100" u="none" cap="none" strike="noStrike">
                        <a:solidFill>
                          <a:srgbClr val="000000"/>
                        </a:solidFill>
                        <a:latin typeface="Calibri"/>
                        <a:ea typeface="Calibri"/>
                        <a:cs typeface="Calibri"/>
                        <a:sym typeface="Calibri"/>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Disponible actuellement en version LEGACY</a:t>
                      </a:r>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Disponible fin juin en version TARGET</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Cashout</a:t>
                      </a:r>
                      <a:endParaRPr b="1" sz="1100" u="none" cap="none" strike="noStrike"/>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SCT out</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Disponible</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Transfert des fonds</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P2P</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Disponible</a:t>
                      </a:r>
                      <a:endParaRPr/>
                    </a:p>
                  </a:txBody>
                  <a:tcPr marT="2725" marB="0" marR="2725" marL="272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Historique des transactions</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N/A</a:t>
                      </a:r>
                      <a:endParaRPr/>
                    </a:p>
                  </a:txBody>
                  <a:tcPr marT="2725" marB="0" marR="2725" marL="2725" anchor="ctr"/>
                </a:tc>
              </a:tr>
            </a:tbl>
          </a:graphicData>
        </a:graphic>
      </p:graphicFrame>
      <p:sp>
        <p:nvSpPr>
          <p:cNvPr id="279" name="Google Shape;279;p3"/>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points à l’ordre du jour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Planning d’intégration et de tests à créer</a:t>
            </a:r>
            <a:endParaRPr/>
          </a:p>
        </p:txBody>
      </p:sp>
      <p:graphicFrame>
        <p:nvGraphicFramePr>
          <p:cNvPr id="286" name="Google Shape;286;p4"/>
          <p:cNvGraphicFramePr/>
          <p:nvPr/>
        </p:nvGraphicFramePr>
        <p:xfrm>
          <a:off x="7900993" y="332613"/>
          <a:ext cx="3000000" cy="3000000"/>
        </p:xfrm>
        <a:graphic>
          <a:graphicData uri="http://schemas.openxmlformats.org/drawingml/2006/table">
            <a:tbl>
              <a:tblPr>
                <a:noFill/>
                <a:tableStyleId>{01CDA413-2561-4A71-908E-EA9C25F536AF}</a:tableStyleId>
              </a:tblPr>
              <a:tblGrid>
                <a:gridCol w="942975"/>
                <a:gridCol w="238125"/>
              </a:tblGrid>
              <a:tr h="180975">
                <a:tc gridSpan="2">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Color code</a:t>
                      </a:r>
                      <a:endParaRPr/>
                    </a:p>
                  </a:txBody>
                  <a:tcPr marT="4775" marB="0" marR="4775" marL="47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C000"/>
                    </a:solidFill>
                  </a:tcPr>
                </a:tc>
                <a:tc hMerge="1"/>
              </a:tr>
              <a:tr h="142875">
                <a:tc>
                  <a:txBody>
                    <a:bodyPr/>
                    <a:lstStyle/>
                    <a:p>
                      <a:pPr indent="0" lvl="0" marL="0" marR="0" rtl="0" algn="l">
                        <a:spcBef>
                          <a:spcPts val="0"/>
                        </a:spcBef>
                        <a:spcAft>
                          <a:spcPts val="0"/>
                        </a:spcAft>
                        <a:buNone/>
                      </a:pPr>
                      <a:r>
                        <a:rPr b="1" i="0" lang="fr-FR" sz="800" u="none" cap="none" strike="noStrike">
                          <a:solidFill>
                            <a:srgbClr val="000000"/>
                          </a:solidFill>
                          <a:latin typeface="Calibri"/>
                          <a:ea typeface="Calibri"/>
                          <a:cs typeface="Calibri"/>
                          <a:sym typeface="Calibri"/>
                        </a:rPr>
                        <a:t>Available in sandbox</a:t>
                      </a:r>
                      <a:endParaRPr/>
                    </a:p>
                  </a:txBody>
                  <a:tcPr marT="4775" marB="0" marR="4775" marL="47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 </a:t>
                      </a:r>
                      <a:endParaRPr/>
                    </a:p>
                  </a:txBody>
                  <a:tcPr marT="4775" marB="0" marR="4775" marL="47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r>
              <a:tr h="138125">
                <a:tc>
                  <a:txBody>
                    <a:bodyPr/>
                    <a:lstStyle/>
                    <a:p>
                      <a:pPr indent="0" lvl="0" marL="0" marR="0" rtl="0" algn="l">
                        <a:spcBef>
                          <a:spcPts val="0"/>
                        </a:spcBef>
                        <a:spcAft>
                          <a:spcPts val="0"/>
                        </a:spcAft>
                        <a:buNone/>
                      </a:pPr>
                      <a:r>
                        <a:rPr b="1" i="0" lang="fr-FR" sz="800" u="none" cap="none" strike="noStrike">
                          <a:solidFill>
                            <a:srgbClr val="000000"/>
                          </a:solidFill>
                          <a:latin typeface="Calibri"/>
                          <a:ea typeface="Calibri"/>
                          <a:cs typeface="Calibri"/>
                          <a:sym typeface="Calibri"/>
                        </a:rPr>
                        <a:t>Integration</a:t>
                      </a:r>
                      <a:endParaRPr/>
                    </a:p>
                  </a:txBody>
                  <a:tcPr marT="4775" marB="0" marR="4775" marL="47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 </a:t>
                      </a:r>
                      <a:endParaRPr/>
                    </a:p>
                  </a:txBody>
                  <a:tcPr marT="4775" marB="0" marR="4775" marL="47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BC2E6"/>
                    </a:solidFill>
                  </a:tcPr>
                </a:tc>
              </a:tr>
              <a:tr h="138125">
                <a:tc>
                  <a:txBody>
                    <a:bodyPr/>
                    <a:lstStyle/>
                    <a:p>
                      <a:pPr indent="0" lvl="0" marL="0" marR="0" rtl="0" algn="l">
                        <a:spcBef>
                          <a:spcPts val="0"/>
                        </a:spcBef>
                        <a:spcAft>
                          <a:spcPts val="0"/>
                        </a:spcAft>
                        <a:buNone/>
                      </a:pPr>
                      <a:r>
                        <a:rPr b="1" i="0" lang="fr-FR" sz="800" u="none" cap="none" strike="noStrike">
                          <a:solidFill>
                            <a:srgbClr val="000000"/>
                          </a:solidFill>
                          <a:latin typeface="Calibri"/>
                          <a:ea typeface="Calibri"/>
                          <a:cs typeface="Calibri"/>
                          <a:sym typeface="Calibri"/>
                        </a:rPr>
                        <a:t>Preprod validation</a:t>
                      </a:r>
                      <a:endParaRPr/>
                    </a:p>
                  </a:txBody>
                  <a:tcPr marT="4775" marB="0" marR="4775" marL="47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 </a:t>
                      </a:r>
                      <a:endParaRPr/>
                    </a:p>
                  </a:txBody>
                  <a:tcPr marT="4775" marB="0" marR="4775" marL="47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r h="138125">
                <a:tc>
                  <a:txBody>
                    <a:bodyPr/>
                    <a:lstStyle/>
                    <a:p>
                      <a:pPr indent="0" lvl="0" marL="0" marR="0" rtl="0" algn="l">
                        <a:spcBef>
                          <a:spcPts val="0"/>
                        </a:spcBef>
                        <a:spcAft>
                          <a:spcPts val="0"/>
                        </a:spcAft>
                        <a:buNone/>
                      </a:pPr>
                      <a:r>
                        <a:rPr b="1" i="0" lang="fr-FR" sz="800" u="none" cap="none" strike="noStrike">
                          <a:solidFill>
                            <a:srgbClr val="000000"/>
                          </a:solidFill>
                          <a:latin typeface="Calibri"/>
                          <a:ea typeface="Calibri"/>
                          <a:cs typeface="Calibri"/>
                          <a:sym typeface="Calibri"/>
                        </a:rPr>
                        <a:t>Available live</a:t>
                      </a:r>
                      <a:endParaRPr/>
                    </a:p>
                  </a:txBody>
                  <a:tcPr marT="4775" marB="0" marR="4775" marL="47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 </a:t>
                      </a:r>
                      <a:endParaRPr/>
                    </a:p>
                  </a:txBody>
                  <a:tcPr marT="4775" marB="0" marR="4775" marL="47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r>
              <a:tr h="138125">
                <a:tc>
                  <a:txBody>
                    <a:bodyPr/>
                    <a:lstStyle/>
                    <a:p>
                      <a:pPr indent="0" lvl="0" marL="0" marR="0" rtl="0" algn="l">
                        <a:spcBef>
                          <a:spcPts val="0"/>
                        </a:spcBef>
                        <a:spcAft>
                          <a:spcPts val="0"/>
                        </a:spcAft>
                        <a:buNone/>
                      </a:pPr>
                      <a:r>
                        <a:rPr b="1" i="0" lang="fr-FR" sz="800" u="none" cap="none" strike="noStrike">
                          <a:solidFill>
                            <a:srgbClr val="000000"/>
                          </a:solidFill>
                          <a:latin typeface="Calibri"/>
                          <a:ea typeface="Calibri"/>
                          <a:cs typeface="Calibri"/>
                          <a:sym typeface="Calibri"/>
                        </a:rPr>
                        <a:t>Alphatests</a:t>
                      </a:r>
                      <a:endParaRPr/>
                    </a:p>
                  </a:txBody>
                  <a:tcPr marT="4775" marB="0" marR="4775" marL="47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 </a:t>
                      </a:r>
                      <a:endParaRPr/>
                    </a:p>
                  </a:txBody>
                  <a:tcPr marT="4775" marB="0" marR="4775" marL="47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70C0"/>
                    </a:solidFill>
                  </a:tcPr>
                </a:tc>
              </a:tr>
              <a:tr h="142875">
                <a:tc>
                  <a:txBody>
                    <a:bodyPr/>
                    <a:lstStyle/>
                    <a:p>
                      <a:pPr indent="0" lvl="0" marL="0" marR="0" rtl="0" algn="l">
                        <a:spcBef>
                          <a:spcPts val="0"/>
                        </a:spcBef>
                        <a:spcAft>
                          <a:spcPts val="0"/>
                        </a:spcAft>
                        <a:buNone/>
                      </a:pPr>
                      <a:r>
                        <a:rPr b="1" i="0" lang="fr-FR" sz="800" u="none" cap="none" strike="noStrike">
                          <a:solidFill>
                            <a:srgbClr val="000000"/>
                          </a:solidFill>
                          <a:latin typeface="Calibri"/>
                          <a:ea typeface="Calibri"/>
                          <a:cs typeface="Calibri"/>
                          <a:sym typeface="Calibri"/>
                        </a:rPr>
                        <a:t>Betatests</a:t>
                      </a:r>
                      <a:endParaRPr/>
                    </a:p>
                  </a:txBody>
                  <a:tcPr marT="4775" marB="0" marR="4775" marL="477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 </a:t>
                      </a:r>
                      <a:endParaRPr/>
                    </a:p>
                  </a:txBody>
                  <a:tcPr marT="4775" marB="0" marR="4775" marL="4775"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0000"/>
                    </a:solidFill>
                  </a:tcPr>
                </a:tc>
              </a:tr>
            </a:tbl>
          </a:graphicData>
        </a:graphic>
      </p:graphicFrame>
      <p:graphicFrame>
        <p:nvGraphicFramePr>
          <p:cNvPr id="287" name="Google Shape;287;p4"/>
          <p:cNvGraphicFramePr/>
          <p:nvPr/>
        </p:nvGraphicFramePr>
        <p:xfrm>
          <a:off x="251817" y="499903"/>
          <a:ext cx="3000000" cy="3000000"/>
        </p:xfrm>
        <a:graphic>
          <a:graphicData uri="http://schemas.openxmlformats.org/drawingml/2006/table">
            <a:tbl>
              <a:tblPr>
                <a:noFill/>
                <a:tableStyleId>{01CDA413-2561-4A71-908E-EA9C25F536AF}</a:tableStyleId>
              </a:tblPr>
              <a:tblGrid>
                <a:gridCol w="1680225"/>
                <a:gridCol w="186375"/>
                <a:gridCol w="184800"/>
                <a:gridCol w="155525"/>
                <a:gridCol w="155525"/>
                <a:gridCol w="154625"/>
                <a:gridCol w="154625"/>
                <a:gridCol w="155525"/>
                <a:gridCol w="155525"/>
                <a:gridCol w="155525"/>
                <a:gridCol w="155525"/>
                <a:gridCol w="155525"/>
                <a:gridCol w="155525"/>
                <a:gridCol w="155525"/>
                <a:gridCol w="155525"/>
                <a:gridCol w="159400"/>
                <a:gridCol w="154625"/>
                <a:gridCol w="155525"/>
                <a:gridCol w="155525"/>
                <a:gridCol w="155525"/>
                <a:gridCol w="155525"/>
                <a:gridCol w="155525"/>
                <a:gridCol w="155525"/>
                <a:gridCol w="155525"/>
                <a:gridCol w="155525"/>
                <a:gridCol w="155525"/>
                <a:gridCol w="155525"/>
                <a:gridCol w="155525"/>
                <a:gridCol w="155525"/>
                <a:gridCol w="155525"/>
                <a:gridCol w="155525"/>
                <a:gridCol w="155525"/>
                <a:gridCol w="155525"/>
                <a:gridCol w="155525"/>
                <a:gridCol w="155525"/>
                <a:gridCol w="155525"/>
              </a:tblGrid>
              <a:tr h="93200">
                <a:tc>
                  <a:txBody>
                    <a:bodyPr/>
                    <a:lstStyle/>
                    <a:p>
                      <a:pPr indent="0" lvl="0" marL="0" marR="0" rtl="0" algn="ctr">
                        <a:spcBef>
                          <a:spcPts val="0"/>
                        </a:spcBef>
                        <a:spcAft>
                          <a:spcPts val="0"/>
                        </a:spcAft>
                        <a:buNone/>
                      </a:pPr>
                      <a:r>
                        <a:rPr b="1" i="0" lang="fr-FR" sz="800" u="none" cap="none" strike="noStrike">
                          <a:solidFill>
                            <a:srgbClr val="000000"/>
                          </a:solidFill>
                          <a:latin typeface="Calibri"/>
                          <a:ea typeface="Calibri"/>
                          <a:cs typeface="Calibri"/>
                          <a:sym typeface="Calibri"/>
                        </a:rPr>
                        <a:t>Planning intégration et MEP</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now</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may</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jun</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jul</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aug</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sep</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oct</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nov</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dec</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r>
              <a:tr h="18330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S18</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S19</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S20</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S21</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S22</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S23</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S24</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S25</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S26</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S27</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S28</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S29</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S30</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S31</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S32</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S33</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S34</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S35</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S36</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S37</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S38</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S39</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S40</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S41</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S42</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S43</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S44</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S45</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S46</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S47</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S48</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S49</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S50</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S51</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c>
                  <a:txBody>
                    <a:bodyPr/>
                    <a:lstStyle/>
                    <a:p>
                      <a:pPr indent="0" lvl="0" marL="0" marR="0" rtl="0" algn="l">
                        <a:spcBef>
                          <a:spcPts val="0"/>
                        </a:spcBef>
                        <a:spcAft>
                          <a:spcPts val="0"/>
                        </a:spcAft>
                        <a:buNone/>
                      </a:pPr>
                      <a:r>
                        <a:rPr b="1" i="0" lang="fr-FR" sz="700" u="none" cap="none" strike="noStrike">
                          <a:solidFill>
                            <a:srgbClr val="000000"/>
                          </a:solidFill>
                          <a:latin typeface="Calibri"/>
                          <a:ea typeface="Calibri"/>
                          <a:cs typeface="Calibri"/>
                          <a:sym typeface="Calibri"/>
                        </a:rPr>
                        <a:t>S52</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C000"/>
                    </a:solidFill>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User Creation</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User Management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User Limits Management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Card Limits Management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Card Order LEGACY</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Card Order TARGET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Card Operations</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Card Operations Reversal</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Card Operations Clearing</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P2P</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SCT in</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SCT out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SDD</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Beneficiary bank account mngmt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Get Hmac</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Selfcare - WishPIN</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Billing P2P</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Selfcare LEGACY</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Selfcare TARGET</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t/>
                      </a:r>
                      <a:endParaRPr b="0"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Selfcare - Get Pin</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Apple-pay in-app provisionning SDK</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X-pay wallet provisionning OTP verification</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Xpay wallet provisionning in-app verification</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690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Bank Statement</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Outstanding debts Creation</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Outstanding debts Collection</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P&amp;L account</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User eKYC</a:t>
                      </a:r>
                      <a:endParaRPr b="1" i="0" sz="7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B0F0"/>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73050">
                <a:tc>
                  <a:txBody>
                    <a:bodyPr/>
                    <a:lstStyle/>
                    <a:p>
                      <a:pPr indent="0" lvl="0" marL="0" marR="0" rtl="0" algn="ctr">
                        <a:spcBef>
                          <a:spcPts val="0"/>
                        </a:spcBef>
                        <a:spcAft>
                          <a:spcPts val="0"/>
                        </a:spcAft>
                        <a:buNone/>
                      </a:pPr>
                      <a:r>
                        <a:rPr b="1" i="0" lang="fr-FR" sz="700" u="none" cap="none" strike="noStrike">
                          <a:solidFill>
                            <a:srgbClr val="000000"/>
                          </a:solidFill>
                          <a:latin typeface="Calibri"/>
                          <a:ea typeface="Calibri"/>
                          <a:cs typeface="Calibri"/>
                          <a:sym typeface="Calibri"/>
                        </a:rPr>
                        <a:t>IP</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181"/>
                    </a:solidFill>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0" i="0" lang="fr-FR" sz="700" u="none" cap="none" strike="noStrike">
                          <a:solidFill>
                            <a:srgbClr val="000000"/>
                          </a:solidFill>
                          <a:latin typeface="Calibri"/>
                          <a:ea typeface="Calibri"/>
                          <a:cs typeface="Calibri"/>
                          <a:sym typeface="Calibri"/>
                        </a:rPr>
                        <a:t> </a:t>
                      </a:r>
                      <a:endParaRPr/>
                    </a:p>
                  </a:txBody>
                  <a:tcPr marT="1900" marB="0" marR="1900" marL="1900" anchor="ctr">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graphicFrame>
        <p:nvGraphicFramePr>
          <p:cNvPr id="293" name="Google Shape;293;p5"/>
          <p:cNvGraphicFramePr/>
          <p:nvPr/>
        </p:nvGraphicFramePr>
        <p:xfrm>
          <a:off x="731971" y="631510"/>
          <a:ext cx="3000000" cy="3000000"/>
        </p:xfrm>
        <a:graphic>
          <a:graphicData uri="http://schemas.openxmlformats.org/drawingml/2006/table">
            <a:tbl>
              <a:tblPr bandRow="1" firstRow="1">
                <a:noFill/>
                <a:tableStyleId>{FE69AE70-C98F-4571-BD42-4A805139FF3C}</a:tableStyleId>
              </a:tblPr>
              <a:tblGrid>
                <a:gridCol w="2008000"/>
                <a:gridCol w="2240400"/>
                <a:gridCol w="1049200"/>
                <a:gridCol w="959075"/>
                <a:gridCol w="1194575"/>
              </a:tblGrid>
              <a:tr h="103350">
                <a:tc>
                  <a:txBody>
                    <a:bodyPr/>
                    <a:lstStyle/>
                    <a:p>
                      <a:pPr indent="0" lvl="0" marL="0" marR="0" rtl="0" algn="ctr">
                        <a:spcBef>
                          <a:spcPts val="0"/>
                        </a:spcBef>
                        <a:spcAft>
                          <a:spcPts val="0"/>
                        </a:spcAft>
                        <a:buNone/>
                      </a:pPr>
                      <a:r>
                        <a:rPr lang="fr-FR" sz="1100" u="none" cap="none" strike="noStrike"/>
                        <a:t>Ateliers</a:t>
                      </a:r>
                      <a:endParaRPr/>
                    </a:p>
                  </a:txBody>
                  <a:tcPr marT="34300" marB="34300" marR="68575" marL="68575" anchor="ctr"/>
                </a:tc>
                <a:tc>
                  <a:txBody>
                    <a:bodyPr/>
                    <a:lstStyle/>
                    <a:p>
                      <a:pPr indent="0" lvl="0" marL="0" marR="0" rtl="0" algn="ctr">
                        <a:spcBef>
                          <a:spcPts val="0"/>
                        </a:spcBef>
                        <a:spcAft>
                          <a:spcPts val="0"/>
                        </a:spcAft>
                        <a:buNone/>
                      </a:pPr>
                      <a:r>
                        <a:rPr lang="fr-FR" sz="1100" u="none" cap="none" strike="noStrike"/>
                        <a:t>Blocs fonctionnels (planning)</a:t>
                      </a:r>
                      <a:endParaRPr/>
                    </a:p>
                  </a:txBody>
                  <a:tcPr marT="34300" marB="34300" marR="68575" marL="68575" anchor="ctr"/>
                </a:tc>
                <a:tc>
                  <a:txBody>
                    <a:bodyPr/>
                    <a:lstStyle/>
                    <a:p>
                      <a:pPr indent="0" lvl="0" marL="0" marR="0" rtl="0" algn="ctr">
                        <a:spcBef>
                          <a:spcPts val="0"/>
                        </a:spcBef>
                        <a:spcAft>
                          <a:spcPts val="0"/>
                        </a:spcAft>
                        <a:buNone/>
                      </a:pPr>
                      <a:r>
                        <a:rPr lang="fr-FR" sz="1100" u="none" cap="none" strike="noStrike"/>
                        <a:t>Statut</a:t>
                      </a:r>
                      <a:endParaRPr/>
                    </a:p>
                  </a:txBody>
                  <a:tcPr marT="34300" marB="34300" marR="68575" marL="68575" anchor="ctr"/>
                </a:tc>
                <a:tc>
                  <a:txBody>
                    <a:bodyPr/>
                    <a:lstStyle/>
                    <a:p>
                      <a:pPr indent="0" lvl="0" marL="0" marR="0" rtl="0" algn="ctr">
                        <a:spcBef>
                          <a:spcPts val="0"/>
                        </a:spcBef>
                        <a:spcAft>
                          <a:spcPts val="0"/>
                        </a:spcAft>
                        <a:buNone/>
                      </a:pPr>
                      <a:r>
                        <a:rPr lang="fr-FR" sz="1100" u="none" cap="none" strike="noStrike"/>
                        <a:t>Date</a:t>
                      </a:r>
                      <a:endParaRPr/>
                    </a:p>
                  </a:txBody>
                  <a:tcPr marT="34300" marB="34300" marR="68575" marL="68575" anchor="ctr"/>
                </a:tc>
                <a:tc>
                  <a:txBody>
                    <a:bodyPr/>
                    <a:lstStyle/>
                    <a:p>
                      <a:pPr indent="0" lvl="0" marL="0" marR="0" rtl="0" algn="ctr">
                        <a:spcBef>
                          <a:spcPts val="0"/>
                        </a:spcBef>
                        <a:spcAft>
                          <a:spcPts val="0"/>
                        </a:spcAft>
                        <a:buNone/>
                      </a:pPr>
                      <a:r>
                        <a:rPr lang="fr-FR" sz="1100" u="none" cap="none" strike="noStrike"/>
                        <a:t>Acteur</a:t>
                      </a:r>
                      <a:endParaRPr/>
                    </a:p>
                  </a:txBody>
                  <a:tcPr marT="34300" marB="34300" marR="68575" marL="68575" anchor="ctr"/>
                </a:tc>
              </a:tr>
              <a:tr h="113400">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Card order</a:t>
                      </a:r>
                      <a:endParaRPr b="1" sz="1100" u="none" cap="none" strike="noStrike"/>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Calibri"/>
                          <a:ea typeface="Calibri"/>
                          <a:cs typeface="Calibri"/>
                          <a:sym typeface="Calibri"/>
                        </a:rPr>
                        <a:t>Card Order</a:t>
                      </a:r>
                      <a:endParaRPr b="1" i="0" sz="11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Calibri"/>
                          <a:ea typeface="Calibri"/>
                          <a:cs typeface="Calibri"/>
                          <a:sym typeface="Calibri"/>
                        </a:rPr>
                        <a:t>Card Limits Management</a:t>
                      </a:r>
                      <a:endParaRPr/>
                    </a:p>
                  </a:txBody>
                  <a:tcPr marT="34300" marB="34300" marR="68575" marL="6857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Arial"/>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CDM</a:t>
                      </a:r>
                      <a:endParaRPr/>
                    </a:p>
                  </a:txBody>
                  <a:tcPr marT="34300" marB="34300" marR="68575" marL="68575" anchor="ctr"/>
                </a:tc>
              </a:tr>
              <a:tr h="172225">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t>Wishpin</a:t>
                      </a:r>
                      <a:endParaRPr b="1" sz="1100" u="none" cap="none" strike="noStrike"/>
                    </a:p>
                    <a:p>
                      <a:pPr indent="0" lvl="0" marL="0" marR="0" rtl="0" algn="ctr">
                        <a:spcBef>
                          <a:spcPts val="0"/>
                        </a:spcBef>
                        <a:spcAft>
                          <a:spcPts val="0"/>
                        </a:spcAft>
                        <a:buClr>
                          <a:schemeClr val="dk1"/>
                        </a:buClr>
                        <a:buSzPts val="1100"/>
                        <a:buFont typeface="Noto Sans Symbols"/>
                        <a:buNone/>
                      </a:pPr>
                      <a:r>
                        <a:rPr b="1" lang="fr-FR" sz="1100" u="none" cap="none" strike="noStrike"/>
                        <a:t>(card order)</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Selfcare Wishpin</a:t>
                      </a:r>
                      <a:endParaRPr b="1" i="0" sz="11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Get Hmac</a:t>
                      </a:r>
                      <a:endParaRPr b="1" i="0" sz="1100" u="none" cap="none" strike="noStrike">
                        <a:solidFill>
                          <a:srgbClr val="000000"/>
                        </a:solidFill>
                        <a:latin typeface="Calibri"/>
                        <a:ea typeface="Calibri"/>
                        <a:cs typeface="Calibri"/>
                        <a:sym typeface="Calibri"/>
                      </a:endParaRPr>
                    </a:p>
                  </a:txBody>
                  <a:tcPr marT="2725" marB="0" marR="2725" marL="272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b="1" i="0" sz="1100" u="none" cap="none" strike="noStrike">
                        <a:solidFill>
                          <a:srgbClr val="000000"/>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Arial"/>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Cards/ NPS/ </a:t>
                      </a:r>
                      <a:endParaRPr/>
                    </a:p>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Gemalto-Thalès</a:t>
                      </a:r>
                      <a:endParaRPr/>
                    </a:p>
                  </a:txBody>
                  <a:tcPr marT="34300" marB="34300" marR="68575" marL="68575" anchor="ctr"/>
                </a:tc>
              </a:tr>
              <a:tr h="172225">
                <a:tc>
                  <a:txBody>
                    <a:bodyPr/>
                    <a:lstStyle/>
                    <a:p>
                      <a:pPr indent="0" lvl="0" marL="0" marR="0" rtl="0" algn="ctr">
                        <a:lnSpc>
                          <a:spcPct val="100000"/>
                        </a:lnSpc>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Card operations</a:t>
                      </a:r>
                      <a:endParaRPr b="1" sz="1100" u="none" cap="none" strike="noStrike">
                        <a:solidFill>
                          <a:schemeClr val="dk1"/>
                        </a:solidFill>
                        <a:latin typeface="Arial"/>
                        <a:ea typeface="Arial"/>
                        <a:cs typeface="Arial"/>
                        <a:sym typeface="Arial"/>
                      </a:endParaRPr>
                    </a:p>
                  </a:txBody>
                  <a:tcPr marT="34300" marB="34300" marR="68575" marL="68575" anchor="ctr"/>
                </a:tc>
                <a:tc rowSpan="2">
                  <a:txBody>
                    <a:bodyPr/>
                    <a:lstStyle/>
                    <a:p>
                      <a:pPr indent="0" lvl="0" marL="0" marR="0" rtl="0" algn="ctr">
                        <a:lnSpc>
                          <a:spcPct val="100000"/>
                        </a:lnSpc>
                        <a:spcBef>
                          <a:spcPts val="0"/>
                        </a:spcBef>
                        <a:spcAft>
                          <a:spcPts val="0"/>
                        </a:spcAft>
                        <a:buClr>
                          <a:srgbClr val="000000"/>
                        </a:buClr>
                        <a:buSzPts val="1100"/>
                        <a:buFont typeface="Calibri"/>
                        <a:buNone/>
                      </a:pPr>
                      <a:r>
                        <a:rPr b="1" i="0" lang="fr-FR" sz="1100" u="none" cap="none" strike="noStrike">
                          <a:solidFill>
                            <a:srgbClr val="000000"/>
                          </a:solidFill>
                          <a:latin typeface="Calibri"/>
                          <a:ea typeface="Calibri"/>
                          <a:cs typeface="Calibri"/>
                          <a:sym typeface="Calibri"/>
                        </a:rPr>
                        <a:t>Card Operations</a:t>
                      </a:r>
                      <a:endParaRPr/>
                    </a:p>
                    <a:p>
                      <a:pPr indent="0" lvl="0" marL="0" marR="0" rtl="0" algn="ctr">
                        <a:lnSpc>
                          <a:spcPct val="100000"/>
                        </a:lnSpc>
                        <a:spcBef>
                          <a:spcPts val="0"/>
                        </a:spcBef>
                        <a:spcAft>
                          <a:spcPts val="0"/>
                        </a:spcAft>
                        <a:buClr>
                          <a:srgbClr val="000000"/>
                        </a:buClr>
                        <a:buSzPts val="1100"/>
                        <a:buFont typeface="Calibri"/>
                        <a:buNone/>
                      </a:pPr>
                      <a:r>
                        <a:rPr b="1" i="0" lang="fr-FR" sz="1100" u="none" cap="none" strike="noStrike">
                          <a:solidFill>
                            <a:srgbClr val="000000"/>
                          </a:solidFill>
                          <a:latin typeface="Calibri"/>
                          <a:ea typeface="Calibri"/>
                          <a:cs typeface="Calibri"/>
                          <a:sym typeface="Calibri"/>
                        </a:rPr>
                        <a:t>Card Operations Reversal</a:t>
                      </a:r>
                      <a:endParaRPr/>
                    </a:p>
                    <a:p>
                      <a:pPr indent="0" lvl="0" marL="0" marR="0" rtl="0" algn="ctr">
                        <a:lnSpc>
                          <a:spcPct val="100000"/>
                        </a:lnSpc>
                        <a:spcBef>
                          <a:spcPts val="0"/>
                        </a:spcBef>
                        <a:spcAft>
                          <a:spcPts val="0"/>
                        </a:spcAft>
                        <a:buClr>
                          <a:srgbClr val="000000"/>
                        </a:buClr>
                        <a:buSzPts val="1100"/>
                        <a:buFont typeface="Calibri"/>
                        <a:buNone/>
                      </a:pPr>
                      <a:r>
                        <a:rPr b="1" i="0" lang="fr-FR" sz="1100" u="none" cap="none" strike="noStrike">
                          <a:solidFill>
                            <a:srgbClr val="000000"/>
                          </a:solidFill>
                          <a:latin typeface="Calibri"/>
                          <a:ea typeface="Calibri"/>
                          <a:cs typeface="Calibri"/>
                          <a:sym typeface="Calibri"/>
                        </a:rPr>
                        <a:t>Card Operations Clearing</a:t>
                      </a:r>
                      <a:endParaRPr/>
                    </a:p>
                  </a:txBody>
                  <a:tcPr marT="2725" marB="0" marR="2725" marL="272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b="1" i="0" sz="1100" u="none" cap="none" strike="noStrike">
                        <a:solidFill>
                          <a:srgbClr val="000000"/>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CDM</a:t>
                      </a:r>
                      <a:endParaRPr/>
                    </a:p>
                  </a:txBody>
                  <a:tcPr marT="34300" marB="34300" marR="68575" marL="68575" anchor="ctr"/>
                </a:tc>
              </a:tr>
              <a:tr h="172225">
                <a:tc>
                  <a:txBody>
                    <a:bodyPr/>
                    <a:lstStyle/>
                    <a:p>
                      <a:pPr indent="0" lvl="0" marL="0" marR="0" rtl="0" algn="ctr">
                        <a:spcBef>
                          <a:spcPts val="0"/>
                        </a:spcBef>
                        <a:spcAft>
                          <a:spcPts val="0"/>
                        </a:spcAft>
                        <a:buClr>
                          <a:schemeClr val="dk1"/>
                        </a:buClr>
                        <a:buSzPts val="1100"/>
                        <a:buFont typeface="Arial"/>
                        <a:buNone/>
                      </a:pPr>
                      <a:r>
                        <a:rPr b="1" lang="fr-FR" sz="1100" u="none" cap="none" strike="noStrike">
                          <a:solidFill>
                            <a:schemeClr val="dk1"/>
                          </a:solidFill>
                          <a:latin typeface="Arial"/>
                          <a:ea typeface="Arial"/>
                          <a:cs typeface="Arial"/>
                          <a:sym typeface="Arial"/>
                        </a:rPr>
                        <a:t>Data mapping </a:t>
                      </a:r>
                      <a:endParaRPr/>
                    </a:p>
                    <a:p>
                      <a:pPr indent="0" lvl="0" marL="0" marR="0" rtl="0" algn="ctr">
                        <a:spcBef>
                          <a:spcPts val="0"/>
                        </a:spcBef>
                        <a:spcAft>
                          <a:spcPts val="0"/>
                        </a:spcAft>
                        <a:buClr>
                          <a:schemeClr val="dk1"/>
                        </a:buClr>
                        <a:buSzPts val="1100"/>
                        <a:buFont typeface="Arial"/>
                        <a:buNone/>
                      </a:pPr>
                      <a:r>
                        <a:rPr b="1" lang="fr-FR" sz="1100" u="none" cap="none" strike="noStrike">
                          <a:solidFill>
                            <a:schemeClr val="dk1"/>
                          </a:solidFill>
                          <a:latin typeface="Arial"/>
                          <a:ea typeface="Arial"/>
                          <a:cs typeface="Arial"/>
                          <a:sym typeface="Arial"/>
                        </a:rPr>
                        <a:t>(card operations)</a:t>
                      </a:r>
                      <a:endParaRPr/>
                    </a:p>
                  </a:txBody>
                  <a:tcPr marT="34300" marB="34300" marR="68575" marL="68575" anchor="ctr"/>
                </a:tc>
                <a:tc vMerge="1"/>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b="1" i="0" sz="1100" u="none" cap="none" strike="noStrike">
                        <a:solidFill>
                          <a:srgbClr val="000000"/>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CDM / Cards</a:t>
                      </a:r>
                      <a:endParaRPr b="1" sz="1100" u="none" cap="none" strike="noStrike">
                        <a:solidFill>
                          <a:schemeClr val="dk1"/>
                        </a:solidFill>
                        <a:latin typeface="Arial"/>
                        <a:ea typeface="Arial"/>
                        <a:cs typeface="Arial"/>
                        <a:sym typeface="Arial"/>
                      </a:endParaRPr>
                    </a:p>
                  </a:txBody>
                  <a:tcPr marT="34300" marB="34300" marR="68575" marL="68575" anchor="ctr"/>
                </a:tc>
              </a:tr>
              <a:tr h="172225">
                <a:tc>
                  <a:txBody>
                    <a:bodyPr/>
                    <a:lstStyle/>
                    <a:p>
                      <a:pPr indent="0" lvl="0" marL="0" marR="0" rtl="0" algn="ctr">
                        <a:lnSpc>
                          <a:spcPct val="100000"/>
                        </a:lnSpc>
                        <a:spcBef>
                          <a:spcPts val="0"/>
                        </a:spcBef>
                        <a:spcAft>
                          <a:spcPts val="0"/>
                        </a:spcAft>
                        <a:buClr>
                          <a:schemeClr val="dk1"/>
                        </a:buClr>
                        <a:buSzPts val="1100"/>
                        <a:buFont typeface="Arial"/>
                        <a:buNone/>
                      </a:pPr>
                      <a:r>
                        <a:rPr b="1" lang="fr-FR" sz="1100" u="none" cap="none" strike="noStrike">
                          <a:solidFill>
                            <a:schemeClr val="dk1"/>
                          </a:solidFill>
                          <a:latin typeface="Arial"/>
                          <a:ea typeface="Arial"/>
                          <a:cs typeface="Arial"/>
                          <a:sym typeface="Arial"/>
                        </a:rPr>
                        <a:t>User</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User Creation</a:t>
                      </a:r>
                      <a:endParaRPr b="1" i="0" sz="1100" u="none" cap="none" strike="noStrike">
                        <a:solidFill>
                          <a:srgbClr val="000000"/>
                        </a:solidFill>
                        <a:latin typeface="Calibri"/>
                        <a:ea typeface="Calibri"/>
                        <a:cs typeface="Calibri"/>
                        <a:sym typeface="Calibri"/>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User Management</a:t>
                      </a:r>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(eKYC plus tard)</a:t>
                      </a:r>
                      <a:endParaRPr/>
                    </a:p>
                  </a:txBody>
                  <a:tcPr marT="2725" marB="0" marR="2725" marL="272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b="1" i="0" sz="1100" u="none" cap="none" strike="noStrike">
                        <a:solidFill>
                          <a:srgbClr val="000000"/>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CDM</a:t>
                      </a:r>
                      <a:endParaRPr/>
                    </a:p>
                  </a:txBody>
                  <a:tcPr marT="34300" marB="34300" marR="68575" marL="68575" anchor="ctr"/>
                </a:tc>
              </a:tr>
              <a:tr h="172225">
                <a:tc>
                  <a:txBody>
                    <a:bodyPr/>
                    <a:lstStyle/>
                    <a:p>
                      <a:pPr indent="0" lvl="0" marL="0" marR="0" rtl="0" algn="ctr">
                        <a:lnSpc>
                          <a:spcPct val="100000"/>
                        </a:lnSpc>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SDD and SCT</a:t>
                      </a:r>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SCT in</a:t>
                      </a:r>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SCT out</a:t>
                      </a:r>
                      <a:endParaRPr/>
                    </a:p>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SDD</a:t>
                      </a:r>
                      <a:endParaRPr/>
                    </a:p>
                  </a:txBody>
                  <a:tcPr marT="2725" marB="0" marR="2725" marL="272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b="1" i="0" sz="1100" u="none" cap="none" strike="noStrike">
                        <a:solidFill>
                          <a:srgbClr val="000000"/>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CDM</a:t>
                      </a:r>
                      <a:endParaRPr/>
                    </a:p>
                  </a:txBody>
                  <a:tcPr marT="34300" marB="34300" marR="68575" marL="68575" anchor="ctr"/>
                </a:tc>
              </a:tr>
              <a:tr h="172225">
                <a:tc>
                  <a:txBody>
                    <a:bodyPr/>
                    <a:lstStyle/>
                    <a:p>
                      <a:pPr indent="0" lvl="0" marL="0" marR="0" rtl="0" algn="ctr">
                        <a:lnSpc>
                          <a:spcPct val="100000"/>
                        </a:lnSpc>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Apple pay</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spcBef>
                          <a:spcPts val="0"/>
                        </a:spcBef>
                        <a:spcAft>
                          <a:spcPts val="0"/>
                        </a:spcAft>
                        <a:buNone/>
                      </a:pPr>
                      <a:r>
                        <a:rPr b="1" i="0" lang="fr-FR" sz="1100" u="none" cap="none" strike="noStrike">
                          <a:solidFill>
                            <a:srgbClr val="000000"/>
                          </a:solidFill>
                          <a:latin typeface="Calibri"/>
                          <a:ea typeface="Calibri"/>
                          <a:cs typeface="Calibri"/>
                          <a:sym typeface="Calibri"/>
                        </a:rPr>
                        <a:t>Apple-pay in-app provisionning SDK</a:t>
                      </a:r>
                      <a:endParaRPr/>
                    </a:p>
                    <a:p>
                      <a:pPr indent="0" lvl="0" marL="0" marR="0" rtl="0" algn="ctr">
                        <a:lnSpc>
                          <a:spcPct val="100000"/>
                        </a:lnSpc>
                        <a:spcBef>
                          <a:spcPts val="0"/>
                        </a:spcBef>
                        <a:spcAft>
                          <a:spcPts val="0"/>
                        </a:spcAft>
                        <a:buClr>
                          <a:srgbClr val="000000"/>
                        </a:buClr>
                        <a:buSzPts val="1100"/>
                        <a:buFont typeface="Calibri"/>
                        <a:buNone/>
                      </a:pPr>
                      <a:r>
                        <a:rPr b="1" i="0" lang="fr-FR" sz="1100" u="none" cap="none" strike="noStrike">
                          <a:solidFill>
                            <a:srgbClr val="000000"/>
                          </a:solidFill>
                          <a:latin typeface="Calibri"/>
                          <a:ea typeface="Calibri"/>
                          <a:cs typeface="Calibri"/>
                          <a:sym typeface="Calibri"/>
                        </a:rPr>
                        <a:t>X-pay wallet provisionning OTP verification</a:t>
                      </a:r>
                      <a:endParaRPr/>
                    </a:p>
                    <a:p>
                      <a:pPr indent="0" lvl="0" marL="0" marR="0" rtl="0" algn="ctr">
                        <a:lnSpc>
                          <a:spcPct val="100000"/>
                        </a:lnSpc>
                        <a:spcBef>
                          <a:spcPts val="0"/>
                        </a:spcBef>
                        <a:spcAft>
                          <a:spcPts val="0"/>
                        </a:spcAft>
                        <a:buClr>
                          <a:srgbClr val="000000"/>
                        </a:buClr>
                        <a:buSzPts val="1100"/>
                        <a:buFont typeface="Calibri"/>
                        <a:buNone/>
                      </a:pPr>
                      <a:r>
                        <a:rPr b="1" i="0" lang="fr-FR" sz="1100" u="none" cap="none" strike="noStrike">
                          <a:solidFill>
                            <a:srgbClr val="000000"/>
                          </a:solidFill>
                          <a:latin typeface="Calibri"/>
                          <a:ea typeface="Calibri"/>
                          <a:cs typeface="Calibri"/>
                          <a:sym typeface="Calibri"/>
                        </a:rPr>
                        <a:t>Xpay wallet provisionning in-app verification</a:t>
                      </a:r>
                      <a:endParaRPr b="1" i="0" sz="1100" u="none" cap="none" strike="noStrike">
                        <a:solidFill>
                          <a:srgbClr val="000000"/>
                        </a:solidFill>
                        <a:latin typeface="Calibri"/>
                        <a:ea typeface="Calibri"/>
                        <a:cs typeface="Calibri"/>
                        <a:sym typeface="Calibri"/>
                      </a:endParaRPr>
                    </a:p>
                  </a:txBody>
                  <a:tcPr marT="2725" marB="0" marR="2725" marL="2725" anchor="ctr"/>
                </a:tc>
                <a:tc>
                  <a:txBody>
                    <a:bodyPr/>
                    <a:lstStyle/>
                    <a:p>
                      <a:pPr indent="0" lvl="0" marL="0" marR="0" rtl="0" algn="ctr">
                        <a:lnSpc>
                          <a:spcPct val="100000"/>
                        </a:lnSpc>
                        <a:spcBef>
                          <a:spcPts val="0"/>
                        </a:spcBef>
                        <a:spcAft>
                          <a:spcPts val="0"/>
                        </a:spcAft>
                        <a:buClr>
                          <a:srgbClr val="000000"/>
                        </a:buClr>
                        <a:buSzPts val="1100"/>
                        <a:buFont typeface="Arial"/>
                        <a:buNone/>
                      </a:pPr>
                      <a:r>
                        <a:rPr b="1" i="0" lang="fr-FR" sz="1100" u="none" cap="none" strike="noStrike">
                          <a:solidFill>
                            <a:srgbClr val="000000"/>
                          </a:solidFill>
                          <a:latin typeface="Arial"/>
                          <a:ea typeface="Arial"/>
                          <a:cs typeface="Arial"/>
                          <a:sym typeface="Arial"/>
                        </a:rPr>
                        <a:t>A planifier</a:t>
                      </a:r>
                      <a:endParaRPr/>
                    </a:p>
                  </a:txBody>
                  <a:tcPr marT="34300" marB="34300" marR="68575" marL="68575" anchor="ctr"/>
                </a:tc>
                <a:tc>
                  <a:txBody>
                    <a:bodyPr/>
                    <a:lstStyle/>
                    <a:p>
                      <a:pPr indent="0" lvl="0" marL="0" marR="0" rtl="0" algn="ctr">
                        <a:spcBef>
                          <a:spcPts val="0"/>
                        </a:spcBef>
                        <a:spcAft>
                          <a:spcPts val="0"/>
                        </a:spcAft>
                        <a:buClr>
                          <a:schemeClr val="dk1"/>
                        </a:buClr>
                        <a:buSzPts val="1100"/>
                        <a:buFont typeface="Arial"/>
                        <a:buNone/>
                      </a:pPr>
                      <a:r>
                        <a:t/>
                      </a:r>
                      <a:endParaRPr b="1" sz="1100" u="none" cap="none" strike="noStrike">
                        <a:solidFill>
                          <a:schemeClr val="dk1"/>
                        </a:solidFill>
                        <a:latin typeface="Arial"/>
                        <a:ea typeface="Arial"/>
                        <a:cs typeface="Arial"/>
                        <a:sym typeface="Arial"/>
                      </a:endParaRPr>
                    </a:p>
                  </a:txBody>
                  <a:tcPr marT="34300" marB="34300" marR="68575" marL="68575" anchor="ctr"/>
                </a:tc>
                <a:tc>
                  <a:txBody>
                    <a:bodyPr/>
                    <a:lstStyle/>
                    <a:p>
                      <a:pPr indent="0" lvl="0" marL="0" marR="0" rtl="0" algn="ctr">
                        <a:lnSpc>
                          <a:spcPct val="100000"/>
                        </a:lnSpc>
                        <a:spcBef>
                          <a:spcPts val="0"/>
                        </a:spcBef>
                        <a:spcAft>
                          <a:spcPts val="0"/>
                        </a:spcAft>
                        <a:buClr>
                          <a:schemeClr val="dk1"/>
                        </a:buClr>
                        <a:buSzPts val="1100"/>
                        <a:buFont typeface="Noto Sans Symbols"/>
                        <a:buNone/>
                      </a:pPr>
                      <a:r>
                        <a:rPr b="1" lang="fr-FR" sz="1100" u="none" cap="none" strike="noStrike">
                          <a:solidFill>
                            <a:schemeClr val="dk1"/>
                          </a:solidFill>
                          <a:latin typeface="Arial"/>
                          <a:ea typeface="Arial"/>
                          <a:cs typeface="Arial"/>
                          <a:sym typeface="Arial"/>
                        </a:rPr>
                        <a:t>CDM / Cards</a:t>
                      </a:r>
                      <a:endParaRPr b="1" sz="1100" u="none" cap="none" strike="noStrike">
                        <a:solidFill>
                          <a:schemeClr val="dk1"/>
                        </a:solidFill>
                        <a:latin typeface="Arial"/>
                        <a:ea typeface="Arial"/>
                        <a:cs typeface="Arial"/>
                        <a:sym typeface="Arial"/>
                      </a:endParaRPr>
                    </a:p>
                  </a:txBody>
                  <a:tcPr marT="34300" marB="34300" marR="68575" marL="68575" anchor="ctr"/>
                </a:tc>
              </a:tr>
            </a:tbl>
          </a:graphicData>
        </a:graphic>
      </p:graphicFrame>
      <p:sp>
        <p:nvSpPr>
          <p:cNvPr id="294" name="Google Shape;294;p5"/>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ateliers fonctionnels à tenir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6"/>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sp>
        <p:nvSpPr>
          <p:cNvPr id="301" name="Google Shape;301;p6"/>
          <p:cNvSpPr/>
          <p:nvPr/>
        </p:nvSpPr>
        <p:spPr>
          <a:xfrm>
            <a:off x="-21173720" y="657667"/>
            <a:ext cx="34897659" cy="63094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02" name="Google Shape;302;p6"/>
          <p:cNvGraphicFramePr/>
          <p:nvPr/>
        </p:nvGraphicFramePr>
        <p:xfrm>
          <a:off x="144007" y="959638"/>
          <a:ext cx="3000000" cy="3000000"/>
        </p:xfrm>
        <a:graphic>
          <a:graphicData uri="http://schemas.openxmlformats.org/drawingml/2006/table">
            <a:tbl>
              <a:tblPr bandRow="1" firstCol="1" firstRow="1">
                <a:noFill/>
                <a:tableStyleId>{FE69AE70-C98F-4571-BD42-4A805139FF3C}</a:tableStyleId>
              </a:tblPr>
              <a:tblGrid>
                <a:gridCol w="447750"/>
                <a:gridCol w="1757600"/>
                <a:gridCol w="229225"/>
                <a:gridCol w="525525"/>
                <a:gridCol w="2348475"/>
                <a:gridCol w="1212725"/>
                <a:gridCol w="1908400"/>
              </a:tblGrid>
              <a:tr h="64650">
                <a:tc>
                  <a:txBody>
                    <a:bodyPr/>
                    <a:lstStyle/>
                    <a:p>
                      <a:pPr indent="0" lvl="0" marL="0" marR="0" rtl="0" algn="l">
                        <a:spcBef>
                          <a:spcPts val="0"/>
                        </a:spcBef>
                        <a:spcAft>
                          <a:spcPts val="0"/>
                        </a:spcAft>
                        <a:buNone/>
                      </a:pPr>
                      <a:r>
                        <a:rPr lang="fr-FR" sz="800" u="none" cap="none" strike="noStrike"/>
                        <a:t>Order</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Action</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API</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Exemple</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Objectif &amp; Critères de vérification </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API pour vérifier</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Commentaire / Règles de gestion</a:t>
                      </a:r>
                      <a:endParaRPr sz="800" u="none" cap="none" strike="noStrike">
                        <a:latin typeface="Calibri"/>
                        <a:ea typeface="Calibri"/>
                        <a:cs typeface="Calibri"/>
                        <a:sym typeface="Calibri"/>
                      </a:endParaRPr>
                    </a:p>
                  </a:txBody>
                  <a:tcPr marT="0" marB="0" marR="975" marL="975"/>
                </a:tc>
              </a:tr>
              <a:tr h="101600">
                <a:tc gridSpan="7">
                  <a:txBody>
                    <a:bodyPr/>
                    <a:lstStyle/>
                    <a:p>
                      <a:pPr indent="0" lvl="0" marL="0" marR="0" rtl="0" algn="ctr">
                        <a:spcBef>
                          <a:spcPts val="0"/>
                        </a:spcBef>
                        <a:spcAft>
                          <a:spcPts val="0"/>
                        </a:spcAft>
                        <a:buNone/>
                      </a:pPr>
                      <a:r>
                        <a:rPr lang="fr-FR" sz="800" u="none" cap="none" strike="noStrike"/>
                        <a:t>LES BASES</a:t>
                      </a:r>
                      <a:endParaRPr sz="800" u="none" cap="none" strike="noStrike">
                        <a:latin typeface="Calibri"/>
                        <a:ea typeface="Calibri"/>
                        <a:cs typeface="Calibri"/>
                        <a:sym typeface="Calibri"/>
                      </a:endParaRPr>
                    </a:p>
                  </a:txBody>
                  <a:tcPr marT="0" marB="0" marR="975" marL="975"/>
                </a:tc>
                <a:tc hMerge="1"/>
                <a:tc hMerge="1"/>
                <a:tc hMerge="1"/>
                <a:tc hMerge="1"/>
                <a:tc hMerge="1"/>
                <a:tc hMerge="1"/>
              </a:tr>
              <a:tr h="186800">
                <a:tc>
                  <a:txBody>
                    <a:bodyPr/>
                    <a:lstStyle/>
                    <a:p>
                      <a:pPr indent="0" lvl="0" marL="0" marR="0" rtl="0" algn="l">
                        <a:spcBef>
                          <a:spcPts val="0"/>
                        </a:spcBef>
                        <a:spcAft>
                          <a:spcPts val="0"/>
                        </a:spcAft>
                        <a:buNone/>
                      </a:pPr>
                      <a:r>
                        <a:rPr lang="fr-FR" sz="800" u="none" cap="none" strike="noStrike"/>
                        <a:t>1</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Créer Partenaire en base</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N/A</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N/A</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Partenaire créé en base (en env. Sandbox) </a:t>
                      </a:r>
                      <a:endParaRPr/>
                    </a:p>
                    <a:p>
                      <a:pPr indent="0" lvl="0" marL="0" marR="0" rtl="0" algn="l">
                        <a:spcBef>
                          <a:spcPts val="0"/>
                        </a:spcBef>
                        <a:spcAft>
                          <a:spcPts val="0"/>
                        </a:spcAft>
                        <a:buNone/>
                      </a:pPr>
                      <a:r>
                        <a:t/>
                      </a:r>
                      <a:endParaRPr sz="800" u="none" cap="none" strike="noStrike"/>
                    </a:p>
                    <a:p>
                      <a:pPr indent="0" lvl="0" marL="0" marR="0" rtl="0" algn="l">
                        <a:spcBef>
                          <a:spcPts val="0"/>
                        </a:spcBef>
                        <a:spcAft>
                          <a:spcPts val="0"/>
                        </a:spcAft>
                        <a:buNone/>
                      </a:pPr>
                      <a:r>
                        <a:rPr lang="fr-FR" sz="800" u="none" cap="none" strike="noStrike"/>
                        <a:t>Token API généré et fourni</a:t>
                      </a:r>
                      <a:endParaRPr/>
                    </a:p>
                    <a:p>
                      <a:pPr indent="0" lvl="0" marL="0" marR="0" rtl="0" algn="l">
                        <a:spcBef>
                          <a:spcPts val="0"/>
                        </a:spcBef>
                        <a:spcAft>
                          <a:spcPts val="0"/>
                        </a:spcAft>
                        <a:buNone/>
                      </a:pPr>
                      <a:r>
                        <a:t/>
                      </a:r>
                      <a:endParaRPr sz="800" u="none" cap="none" strike="noStrike"/>
                    </a:p>
                    <a:p>
                      <a:pPr indent="0" lvl="0" marL="0" marR="0" rtl="0" algn="l">
                        <a:spcBef>
                          <a:spcPts val="0"/>
                        </a:spcBef>
                        <a:spcAft>
                          <a:spcPts val="0"/>
                        </a:spcAft>
                        <a:buNone/>
                      </a:pPr>
                      <a:r>
                        <a:rPr lang="fr-FR" sz="800" u="none" cap="none" strike="noStrike"/>
                        <a:t>Accès Espace Partenaire</a:t>
                      </a:r>
                      <a:endParaRPr/>
                    </a:p>
                  </a:txBody>
                  <a:tcPr marT="0" marB="0" marR="975" marL="975"/>
                </a:tc>
                <a:tc>
                  <a:txBody>
                    <a:bodyPr/>
                    <a:lstStyle/>
                    <a:p>
                      <a:pPr indent="0" lvl="0" marL="0" marR="0" rtl="0" algn="l">
                        <a:spcBef>
                          <a:spcPts val="0"/>
                        </a:spcBef>
                        <a:spcAft>
                          <a:spcPts val="0"/>
                        </a:spcAft>
                        <a:buNone/>
                      </a:pPr>
                      <a:r>
                        <a:rPr lang="fr-FR" sz="800" u="none" cap="none" strike="noStrike"/>
                        <a:t>N/A</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Le token est fourni par email. </a:t>
                      </a:r>
                      <a:endParaRPr/>
                    </a:p>
                    <a:p>
                      <a:pPr indent="0" lvl="0" marL="0" marR="0" rtl="0" algn="l">
                        <a:spcBef>
                          <a:spcPts val="0"/>
                        </a:spcBef>
                        <a:spcAft>
                          <a:spcPts val="0"/>
                        </a:spcAft>
                        <a:buNone/>
                      </a:pPr>
                      <a:r>
                        <a:t/>
                      </a:r>
                      <a:endParaRPr sz="800" u="none" cap="none" strike="noStrike"/>
                    </a:p>
                    <a:p>
                      <a:pPr indent="0" lvl="0" marL="0" marR="0" rtl="0" algn="l">
                        <a:spcBef>
                          <a:spcPts val="0"/>
                        </a:spcBef>
                        <a:spcAft>
                          <a:spcPts val="0"/>
                        </a:spcAft>
                        <a:buNone/>
                      </a:pPr>
                      <a:r>
                        <a:rPr lang="fr-FR" sz="800" u="none" cap="none" strike="noStrike"/>
                        <a:t>Il faut 4 semaines pour récupérer les tokens de sandbox à partir de la demande initiale.</a:t>
                      </a:r>
                      <a:endParaRPr/>
                    </a:p>
                    <a:p>
                      <a:pPr indent="0" lvl="0" marL="0" marR="0" rtl="0" algn="l">
                        <a:spcBef>
                          <a:spcPts val="0"/>
                        </a:spcBef>
                        <a:spcAft>
                          <a:spcPts val="0"/>
                        </a:spcAft>
                        <a:buNone/>
                      </a:pPr>
                      <a:r>
                        <a:t/>
                      </a:r>
                      <a:endParaRPr sz="800" u="none" cap="none" strike="noStrike">
                        <a:latin typeface="Calibri"/>
                        <a:ea typeface="Calibri"/>
                        <a:cs typeface="Calibri"/>
                        <a:sym typeface="Calibri"/>
                      </a:endParaRPr>
                    </a:p>
                  </a:txBody>
                  <a:tcPr marT="0" marB="0" marR="975" marL="975"/>
                </a:tc>
              </a:tr>
              <a:tr h="210750">
                <a:tc>
                  <a:txBody>
                    <a:bodyPr/>
                    <a:lstStyle/>
                    <a:p>
                      <a:pPr indent="0" lvl="0" marL="0" marR="0" rtl="0" algn="l">
                        <a:spcBef>
                          <a:spcPts val="0"/>
                        </a:spcBef>
                        <a:spcAft>
                          <a:spcPts val="0"/>
                        </a:spcAft>
                        <a:buNone/>
                      </a:pPr>
                      <a:r>
                        <a:rPr lang="fr-FR" sz="800" u="none" cap="none" strike="noStrike"/>
                        <a:t>2</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Paramétrage URLs de callbacks</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N/A</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N/A</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Callbacks reçues</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N/A</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L’URL des Callbacks URL doit être indiqué à S-money pour implémentation.</a:t>
                      </a:r>
                      <a:endParaRPr/>
                    </a:p>
                    <a:p>
                      <a:pPr indent="0" lvl="0" marL="0" marR="0" rtl="0" algn="l">
                        <a:spcBef>
                          <a:spcPts val="0"/>
                        </a:spcBef>
                        <a:spcAft>
                          <a:spcPts val="0"/>
                        </a:spcAft>
                        <a:buNone/>
                      </a:pPr>
                      <a:r>
                        <a:t/>
                      </a:r>
                      <a:endParaRPr sz="800" u="none" cap="none" strike="noStrike">
                        <a:latin typeface="Calibri"/>
                        <a:ea typeface="Calibri"/>
                        <a:cs typeface="Calibri"/>
                        <a:sym typeface="Calibri"/>
                      </a:endParaRPr>
                    </a:p>
                    <a:p>
                      <a:pPr indent="0" lvl="0" marL="0" marR="0" rtl="0" algn="l">
                        <a:spcBef>
                          <a:spcPts val="0"/>
                        </a:spcBef>
                        <a:spcAft>
                          <a:spcPts val="0"/>
                        </a:spcAft>
                        <a:buNone/>
                      </a:pPr>
                      <a:r>
                        <a:t/>
                      </a:r>
                      <a:endParaRPr sz="800" u="none" cap="none" strike="noStrike">
                        <a:latin typeface="Calibri"/>
                        <a:ea typeface="Calibri"/>
                        <a:cs typeface="Calibri"/>
                        <a:sym typeface="Calibri"/>
                      </a:endParaRPr>
                    </a:p>
                  </a:txBody>
                  <a:tcPr marT="0" marB="0" marR="975" marL="975"/>
                </a:tc>
              </a:tr>
            </a:tbl>
          </a:graphicData>
        </a:graphic>
      </p:graphicFrame>
      <p:sp>
        <p:nvSpPr>
          <p:cNvPr id="303" name="Google Shape;303;p6"/>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
        <p:nvSpPr>
          <p:cNvPr id="304" name="Google Shape;304;p6"/>
          <p:cNvSpPr txBox="1"/>
          <p:nvPr/>
        </p:nvSpPr>
        <p:spPr>
          <a:xfrm>
            <a:off x="896112" y="473001"/>
            <a:ext cx="479145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2"/>
                </a:solidFill>
                <a:latin typeface="Arial"/>
                <a:ea typeface="Arial"/>
                <a:cs typeface="Arial"/>
                <a:sym typeface="Arial"/>
              </a:rPr>
              <a:t>Les étapes techniques pré-sandbox</a:t>
            </a:r>
            <a:endParaRPr sz="1600">
              <a:solidFill>
                <a:schemeClr val="dk2"/>
              </a:solidFill>
              <a:latin typeface="Arial"/>
              <a:ea typeface="Arial"/>
              <a:cs typeface="Arial"/>
              <a:sym typeface="Arial"/>
            </a:endParaRPr>
          </a:p>
        </p:txBody>
      </p:sp>
      <p:sp>
        <p:nvSpPr>
          <p:cNvPr id="305" name="Google Shape;305;p6"/>
          <p:cNvSpPr txBox="1"/>
          <p:nvPr/>
        </p:nvSpPr>
        <p:spPr>
          <a:xfrm>
            <a:off x="896112" y="2641931"/>
            <a:ext cx="479145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FR" sz="1600">
                <a:solidFill>
                  <a:schemeClr val="dk2"/>
                </a:solidFill>
                <a:latin typeface="Arial"/>
                <a:ea typeface="Arial"/>
                <a:cs typeface="Arial"/>
                <a:sym typeface="Arial"/>
              </a:rPr>
              <a:t>Les fonctionnalités de bases</a:t>
            </a:r>
            <a:endParaRPr/>
          </a:p>
        </p:txBody>
      </p:sp>
      <p:sp>
        <p:nvSpPr>
          <p:cNvPr id="306" name="Google Shape;306;p6"/>
          <p:cNvSpPr txBox="1"/>
          <p:nvPr/>
        </p:nvSpPr>
        <p:spPr>
          <a:xfrm>
            <a:off x="1080000" y="3170925"/>
            <a:ext cx="7031736" cy="138499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La création d’un User et de son compte</a:t>
            </a:r>
            <a:endParaRPr/>
          </a:p>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La validation des KYC du User</a:t>
            </a:r>
            <a:endParaRPr/>
          </a:p>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L’alimentation du compte par virement</a:t>
            </a:r>
            <a:endParaRPr/>
          </a:p>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La commande et l’activation d‘une carte bancaire</a:t>
            </a:r>
            <a:endParaRPr/>
          </a:p>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Les transactions cartes</a:t>
            </a:r>
            <a:endParaRPr/>
          </a:p>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Les opérations bancaires</a:t>
            </a:r>
            <a:endParaRPr/>
          </a:p>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Le selfcare</a:t>
            </a:r>
            <a:endParaRPr sz="1200">
              <a:solidFill>
                <a:schemeClr val="dk1"/>
              </a:solidFill>
              <a:latin typeface="Arial"/>
              <a:ea typeface="Arial"/>
              <a:cs typeface="Arial"/>
              <a:sym typeface="Arial"/>
            </a:endParaRPr>
          </a:p>
        </p:txBody>
      </p:sp>
      <p:sp>
        <p:nvSpPr>
          <p:cNvPr id="307" name="Google Shape;307;p6"/>
          <p:cNvSpPr/>
          <p:nvPr/>
        </p:nvSpPr>
        <p:spPr>
          <a:xfrm>
            <a:off x="2971802" y="4333812"/>
            <a:ext cx="5299500" cy="4617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fr-FR" sz="1200">
                <a:solidFill>
                  <a:schemeClr val="dk1"/>
                </a:solidFill>
                <a:latin typeface="Arial"/>
                <a:ea typeface="Arial"/>
                <a:cs typeface="Arial"/>
                <a:sym typeface="Arial"/>
              </a:rPr>
              <a:t>L’URL du sandbox simulator (Auto carte, SCT in, SDD…) est :</a:t>
            </a:r>
            <a:endParaRPr sz="1200">
              <a:solidFill>
                <a:schemeClr val="dk1"/>
              </a:solidFill>
              <a:latin typeface="Arial"/>
              <a:ea typeface="Arial"/>
              <a:cs typeface="Arial"/>
              <a:sym typeface="Arial"/>
            </a:endParaRPr>
          </a:p>
          <a:p>
            <a:pPr indent="0" lvl="0" marL="0" marR="0" rtl="0" algn="l">
              <a:spcBef>
                <a:spcPts val="0"/>
              </a:spcBef>
              <a:spcAft>
                <a:spcPts val="0"/>
              </a:spcAft>
              <a:buNone/>
            </a:pPr>
            <a:r>
              <a:rPr lang="fr-FR" sz="1200" u="sng">
                <a:solidFill>
                  <a:schemeClr val="dk1"/>
                </a:solidFill>
                <a:latin typeface="Arial"/>
                <a:ea typeface="Arial"/>
                <a:cs typeface="Arial"/>
                <a:sym typeface="Arial"/>
                <a:hlinkClick r:id="rId3">
                  <a:extLst>
                    <a:ext uri="{A12FA001-AC4F-418D-AE19-62706E023703}">
                      <ahyp:hlinkClr val="tx"/>
                    </a:ext>
                  </a:extLst>
                </a:hlinkClick>
              </a:rPr>
              <a:t>https://rest-pp.s-money.fr/api/bib/sandbox/sandboxsimulator/api</a:t>
            </a:r>
            <a:endParaRPr sz="1200">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7"/>
          <p:cNvSpPr txBox="1"/>
          <p:nvPr>
            <p:ph idx="10" type="dt"/>
          </p:nvPr>
        </p:nvSpPr>
        <p:spPr>
          <a:xfrm>
            <a:off x="1381494" y="4893579"/>
            <a:ext cx="10080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fr-FR"/>
              <a:t>JJ MMMM AAAA</a:t>
            </a:r>
            <a:endParaRPr/>
          </a:p>
        </p:txBody>
      </p:sp>
      <p:sp>
        <p:nvSpPr>
          <p:cNvPr id="314" name="Google Shape;314;p7"/>
          <p:cNvSpPr txBox="1"/>
          <p:nvPr>
            <p:ph idx="11" type="ftr"/>
          </p:nvPr>
        </p:nvSpPr>
        <p:spPr>
          <a:xfrm>
            <a:off x="2448000" y="4893579"/>
            <a:ext cx="5016166"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fr-FR"/>
              <a:t>TITRE DE LA PRÉSENTATION</a:t>
            </a:r>
            <a:endParaRPr/>
          </a:p>
        </p:txBody>
      </p:sp>
      <p:sp>
        <p:nvSpPr>
          <p:cNvPr id="315" name="Google Shape;315;p7"/>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sp>
        <p:nvSpPr>
          <p:cNvPr id="316" name="Google Shape;316;p7"/>
          <p:cNvSpPr/>
          <p:nvPr/>
        </p:nvSpPr>
        <p:spPr>
          <a:xfrm>
            <a:off x="-21173720" y="657667"/>
            <a:ext cx="34897659" cy="63094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317" name="Google Shape;317;p7"/>
          <p:cNvGraphicFramePr/>
          <p:nvPr/>
        </p:nvGraphicFramePr>
        <p:xfrm>
          <a:off x="33250" y="838140"/>
          <a:ext cx="3000000" cy="3000000"/>
        </p:xfrm>
        <a:graphic>
          <a:graphicData uri="http://schemas.openxmlformats.org/drawingml/2006/table">
            <a:tbl>
              <a:tblPr bandRow="1" firstCol="1" firstRow="1">
                <a:noFill/>
                <a:tableStyleId>{FE69AE70-C98F-4571-BD42-4A805139FF3C}</a:tableStyleId>
              </a:tblPr>
              <a:tblGrid>
                <a:gridCol w="304425"/>
                <a:gridCol w="768375"/>
                <a:gridCol w="26600"/>
                <a:gridCol w="437525"/>
                <a:gridCol w="1387700"/>
                <a:gridCol w="1366300"/>
                <a:gridCol w="1361750"/>
                <a:gridCol w="435100"/>
                <a:gridCol w="1147950"/>
                <a:gridCol w="1875050"/>
              </a:tblGrid>
              <a:tr h="164550">
                <a:tc>
                  <a:txBody>
                    <a:bodyPr/>
                    <a:lstStyle/>
                    <a:p>
                      <a:pPr indent="0" lvl="0" marL="0" marR="0" rtl="0" algn="l">
                        <a:spcBef>
                          <a:spcPts val="0"/>
                        </a:spcBef>
                        <a:spcAft>
                          <a:spcPts val="0"/>
                        </a:spcAft>
                        <a:buNone/>
                      </a:pPr>
                      <a:r>
                        <a:rPr lang="fr-FR" sz="800" u="none" cap="none" strike="noStrike"/>
                        <a:t>Order</a:t>
                      </a:r>
                      <a:endParaRPr sz="800" u="none" cap="none" strike="noStrike">
                        <a:latin typeface="Calibri"/>
                        <a:ea typeface="Calibri"/>
                        <a:cs typeface="Calibri"/>
                        <a:sym typeface="Calibri"/>
                      </a:endParaRPr>
                    </a:p>
                  </a:txBody>
                  <a:tcPr marT="0" marB="0" marR="975" marL="975"/>
                </a:tc>
                <a:tc gridSpan="2">
                  <a:txBody>
                    <a:bodyPr/>
                    <a:lstStyle/>
                    <a:p>
                      <a:pPr indent="0" lvl="0" marL="0" marR="0" rtl="0" algn="l">
                        <a:spcBef>
                          <a:spcPts val="0"/>
                        </a:spcBef>
                        <a:spcAft>
                          <a:spcPts val="0"/>
                        </a:spcAft>
                        <a:buNone/>
                      </a:pPr>
                      <a:r>
                        <a:rPr lang="fr-FR" sz="800" u="none" cap="none" strike="noStrike"/>
                        <a:t>Action</a:t>
                      </a:r>
                      <a:endParaRPr sz="800" u="none" cap="none" strike="noStrike">
                        <a:latin typeface="Calibri"/>
                        <a:ea typeface="Calibri"/>
                        <a:cs typeface="Calibri"/>
                        <a:sym typeface="Calibri"/>
                      </a:endParaRPr>
                    </a:p>
                  </a:txBody>
                  <a:tcPr marT="0" marB="0" marR="975" marL="975"/>
                </a:tc>
                <a:tc hMerge="1"/>
                <a:tc>
                  <a:txBody>
                    <a:bodyPr/>
                    <a:lstStyle/>
                    <a:p>
                      <a:pPr indent="0" lvl="0" marL="0" marR="0" rtl="0" algn="l">
                        <a:spcBef>
                          <a:spcPts val="0"/>
                        </a:spcBef>
                        <a:spcAft>
                          <a:spcPts val="0"/>
                        </a:spcAft>
                        <a:buNone/>
                      </a:pPr>
                      <a:r>
                        <a:rPr lang="fr-FR" sz="800" u="none" cap="none" strike="noStrike"/>
                        <a:t>API</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Exemple</a:t>
                      </a:r>
                      <a:endParaRPr sz="800" u="none" cap="none" strike="noStrike">
                        <a:latin typeface="Calibri"/>
                        <a:ea typeface="Calibri"/>
                        <a:cs typeface="Calibri"/>
                        <a:sym typeface="Calibri"/>
                      </a:endParaRPr>
                    </a:p>
                  </a:txBody>
                  <a:tcPr marT="0" marB="0" marR="975" marL="975"/>
                </a:tc>
                <a:tc gridSpan="3">
                  <a:txBody>
                    <a:bodyPr/>
                    <a:lstStyle/>
                    <a:p>
                      <a:pPr indent="0" lvl="0" marL="0" marR="0" rtl="0" algn="l">
                        <a:spcBef>
                          <a:spcPts val="0"/>
                        </a:spcBef>
                        <a:spcAft>
                          <a:spcPts val="0"/>
                        </a:spcAft>
                        <a:buNone/>
                      </a:pPr>
                      <a:r>
                        <a:rPr lang="fr-FR" sz="800" u="none" cap="none" strike="noStrike"/>
                        <a:t>Objectif &amp; Critères de vérification </a:t>
                      </a:r>
                      <a:endParaRPr sz="800" u="none" cap="none" strike="noStrike">
                        <a:latin typeface="Calibri"/>
                        <a:ea typeface="Calibri"/>
                        <a:cs typeface="Calibri"/>
                        <a:sym typeface="Calibri"/>
                      </a:endParaRPr>
                    </a:p>
                  </a:txBody>
                  <a:tcPr marT="0" marB="0" marR="975" marL="975"/>
                </a:tc>
                <a:tc hMerge="1"/>
                <a:tc hMerge="1"/>
                <a:tc>
                  <a:txBody>
                    <a:bodyPr/>
                    <a:lstStyle/>
                    <a:p>
                      <a:pPr indent="0" lvl="0" marL="0" marR="0" rtl="0" algn="l">
                        <a:spcBef>
                          <a:spcPts val="0"/>
                        </a:spcBef>
                        <a:spcAft>
                          <a:spcPts val="0"/>
                        </a:spcAft>
                        <a:buNone/>
                      </a:pPr>
                      <a:r>
                        <a:rPr lang="fr-FR" sz="800" u="none" cap="none" strike="noStrike"/>
                        <a:t>API pour vérifier</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Commentaire / Règles de gestion</a:t>
                      </a:r>
                      <a:endParaRPr sz="800" u="none" cap="none" strike="noStrike">
                        <a:latin typeface="Calibri"/>
                        <a:ea typeface="Calibri"/>
                        <a:cs typeface="Calibri"/>
                        <a:sym typeface="Calibri"/>
                      </a:endParaRPr>
                    </a:p>
                  </a:txBody>
                  <a:tcPr marT="0" marB="0" marR="975" marL="975"/>
                </a:tc>
              </a:tr>
              <a:tr h="82275">
                <a:tc gridSpan="10">
                  <a:txBody>
                    <a:bodyPr/>
                    <a:lstStyle/>
                    <a:p>
                      <a:pPr indent="0" lvl="0" marL="0" marR="0" rtl="0" algn="ctr">
                        <a:spcBef>
                          <a:spcPts val="0"/>
                        </a:spcBef>
                        <a:spcAft>
                          <a:spcPts val="0"/>
                        </a:spcAft>
                        <a:buNone/>
                      </a:pPr>
                      <a:r>
                        <a:rPr lang="fr-FR" sz="800" u="none" cap="none" strike="noStrike"/>
                        <a:t>LES BASES</a:t>
                      </a:r>
                      <a:endParaRPr sz="800" u="none" cap="none" strike="noStrike">
                        <a:latin typeface="Calibri"/>
                        <a:ea typeface="Calibri"/>
                        <a:cs typeface="Calibri"/>
                        <a:sym typeface="Calibri"/>
                      </a:endParaRPr>
                    </a:p>
                  </a:txBody>
                  <a:tcPr marT="0" marB="0" marR="975" marL="975"/>
                </a:tc>
                <a:tc hMerge="1"/>
                <a:tc hMerge="1"/>
                <a:tc hMerge="1"/>
                <a:tc hMerge="1"/>
                <a:tc hMerge="1"/>
                <a:tc hMerge="1"/>
                <a:tc hMerge="1"/>
                <a:tc hMerge="1"/>
                <a:tc hMerge="1"/>
              </a:tr>
              <a:tr h="3683700">
                <a:tc>
                  <a:txBody>
                    <a:bodyPr/>
                    <a:lstStyle/>
                    <a:p>
                      <a:pPr indent="0" lvl="0" marL="0" marR="0" rtl="0" algn="l">
                        <a:spcBef>
                          <a:spcPts val="0"/>
                        </a:spcBef>
                        <a:spcAft>
                          <a:spcPts val="0"/>
                        </a:spcAft>
                        <a:buNone/>
                      </a:pPr>
                      <a:r>
                        <a:rPr lang="fr-FR" sz="800" u="none" cap="none" strike="noStrike"/>
                        <a:t>3</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solidFill>
                            <a:schemeClr val="dk1"/>
                          </a:solidFill>
                          <a:latin typeface="Arial"/>
                          <a:ea typeface="Arial"/>
                          <a:cs typeface="Arial"/>
                          <a:sym typeface="Arial"/>
                        </a:rPr>
                        <a:t>Créer un Utilisateur</a:t>
                      </a:r>
                      <a:endParaRPr/>
                    </a:p>
                  </a:txBody>
                  <a:tcPr marT="0" marB="0" marR="975" marL="975"/>
                </a:tc>
                <a:tc gridSpan="2">
                  <a:txBody>
                    <a:bodyPr/>
                    <a:lstStyle/>
                    <a:p>
                      <a:pPr indent="0" lvl="0" marL="0" marR="0" rtl="0" algn="l">
                        <a:lnSpc>
                          <a:spcPct val="100000"/>
                        </a:lnSpc>
                        <a:spcBef>
                          <a:spcPts val="0"/>
                        </a:spcBef>
                        <a:spcAft>
                          <a:spcPts val="0"/>
                        </a:spcAft>
                        <a:buClr>
                          <a:schemeClr val="dk1"/>
                        </a:buClr>
                        <a:buSzPts val="800"/>
                        <a:buFont typeface="Arial"/>
                        <a:buNone/>
                      </a:pPr>
                      <a:r>
                        <a:rPr lang="fr-FR" sz="800" u="none" cap="none" strike="noStrike">
                          <a:solidFill>
                            <a:schemeClr val="dk1"/>
                          </a:solidFill>
                          <a:latin typeface="Arial"/>
                          <a:ea typeface="Arial"/>
                          <a:cs typeface="Arial"/>
                          <a:sym typeface="Arial"/>
                        </a:rPr>
                        <a:t>POST /api/[domaine_partenaire]/users</a:t>
                      </a:r>
                      <a:endParaRPr sz="8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800" u="none" cap="none" strike="noStrike">
                        <a:solidFill>
                          <a:schemeClr val="dk1"/>
                        </a:solidFill>
                        <a:latin typeface="Arial"/>
                        <a:ea typeface="Arial"/>
                        <a:cs typeface="Arial"/>
                        <a:sym typeface="Arial"/>
                      </a:endParaRPr>
                    </a:p>
                  </a:txBody>
                  <a:tcPr marT="0" marB="0" marR="975" marL="975"/>
                </a:tc>
                <a:tc hMerge="1"/>
                <a:tc>
                  <a:txBody>
                    <a:bodyPr/>
                    <a:lstStyle/>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t>
                      </a:r>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"AppUserId":"client-112",</a:t>
                      </a:r>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 CountryCode ":"FR",</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"Profile": 	</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"Civility":0,	</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"FirstName":"Jean",</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"LastName":"Dupont",</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"Birthdate":"1985-09-29T00:00:00",</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"BirthCity": "Paris"</a:t>
                      </a:r>
                      <a:br>
                        <a:rPr lang="fr-FR" sz="800" u="none" cap="none" strike="noStrike">
                          <a:solidFill>
                            <a:schemeClr val="dk1"/>
                          </a:solidFill>
                          <a:latin typeface="Arial"/>
                          <a:ea typeface="Arial"/>
                          <a:cs typeface="Arial"/>
                          <a:sym typeface="Arial"/>
                        </a:rPr>
                      </a:br>
                      <a:r>
                        <a:rPr lang="fr-FR" sz="800" u="none" cap="none" strike="noStrike">
                          <a:solidFill>
                            <a:schemeClr val="dk1"/>
                          </a:solidFill>
                          <a:latin typeface="Arial"/>
                          <a:ea typeface="Arial"/>
                          <a:cs typeface="Arial"/>
                          <a:sym typeface="Arial"/>
                        </a:rPr>
                        <a:t>"BirthCountry": "FR",</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"EconomicActivity" : 11,</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"Address":	</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"Street":"2 rue des chataîgners", </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"ZipCode":"75001",</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"City":"Paris",	</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"Country":"FR"	</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"Phonenumber":"0600000001",</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"Email":"jeandupont@s-money.fr",</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"Alias":"jean-dupont"</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t>
                      </a:r>
                      <a:endParaRPr sz="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None/>
                      </a:pPr>
                      <a:r>
                        <a:rPr lang="fr-FR" sz="800" u="none" cap="none" strike="noStrike">
                          <a:solidFill>
                            <a:schemeClr val="dk1"/>
                          </a:solidFill>
                          <a:latin typeface="Arial"/>
                          <a:ea typeface="Arial"/>
                          <a:cs typeface="Arial"/>
                          <a:sym typeface="Arial"/>
                        </a:rPr>
                        <a:t>}</a:t>
                      </a:r>
                      <a:endParaRPr sz="800" u="none" cap="none" strike="noStrike">
                        <a:solidFill>
                          <a:schemeClr val="dk1"/>
                        </a:solidFill>
                        <a:latin typeface="Arial"/>
                        <a:ea typeface="Arial"/>
                        <a:cs typeface="Arial"/>
                        <a:sym typeface="Arial"/>
                      </a:endParaRPr>
                    </a:p>
                  </a:txBody>
                  <a:tcPr marT="0" marB="0" marR="975" marL="975"/>
                </a:tc>
                <a:tc>
                  <a:txBody>
                    <a:bodyPr/>
                    <a:lstStyle/>
                    <a:p>
                      <a:pPr indent="0" lvl="0" marL="0" marR="0" rtl="0" algn="l">
                        <a:spcBef>
                          <a:spcPts val="0"/>
                        </a:spcBef>
                        <a:spcAft>
                          <a:spcPts val="0"/>
                        </a:spcAft>
                        <a:buNone/>
                      </a:pPr>
                      <a:r>
                        <a:rPr lang="fr-FR" sz="800" u="none" cap="none" strike="noStrike"/>
                        <a:t>Créé User (données persos)</a:t>
                      </a:r>
                      <a:endParaRPr/>
                    </a:p>
                    <a:p>
                      <a:pPr indent="0" lvl="0" marL="0" marR="0" rtl="0" algn="l">
                        <a:spcBef>
                          <a:spcPts val="0"/>
                        </a:spcBef>
                        <a:spcAft>
                          <a:spcPts val="0"/>
                        </a:spcAft>
                        <a:buNone/>
                      </a:pPr>
                      <a:r>
                        <a:t/>
                      </a:r>
                      <a:endParaRPr sz="800" u="none" cap="none" strike="noStrike"/>
                    </a:p>
                    <a:p>
                      <a:pPr indent="0" lvl="0" marL="0" marR="0" rtl="0" algn="l">
                        <a:spcBef>
                          <a:spcPts val="0"/>
                        </a:spcBef>
                        <a:spcAft>
                          <a:spcPts val="0"/>
                        </a:spcAft>
                        <a:buNone/>
                      </a:pPr>
                      <a:r>
                        <a:rPr lang="fr-FR" sz="800" u="none" cap="none" strike="noStrike"/>
                        <a:t>Créé Compte de Paiement avec solde = 0, statut = en attente de validation (TBD)</a:t>
                      </a:r>
                      <a:endParaRPr/>
                    </a:p>
                    <a:p>
                      <a:pPr indent="0" lvl="0" marL="0" marR="0" rtl="0" algn="l">
                        <a:spcBef>
                          <a:spcPts val="0"/>
                        </a:spcBef>
                        <a:spcAft>
                          <a:spcPts val="0"/>
                        </a:spcAft>
                        <a:buNone/>
                      </a:pPr>
                      <a:r>
                        <a:rPr lang="fr-FR" sz="800" u="none" cap="none" strike="noStrike"/>
                        <a:t>(Vérif via getUser)</a:t>
                      </a:r>
                      <a:endParaRPr sz="800" u="none" cap="none" strike="noStrike">
                        <a:latin typeface="Calibri"/>
                        <a:ea typeface="Calibri"/>
                        <a:cs typeface="Calibri"/>
                        <a:sym typeface="Calibri"/>
                      </a:endParaRPr>
                    </a:p>
                  </a:txBody>
                  <a:tcPr marT="0" marB="0" marR="975" marL="975"/>
                </a:tc>
                <a:tc>
                  <a:txBody>
                    <a:bodyPr/>
                    <a:lstStyle/>
                    <a:p>
                      <a:pPr indent="0" lvl="0" marL="0" marR="0" rtl="0" algn="l">
                        <a:spcBef>
                          <a:spcPts val="0"/>
                        </a:spcBef>
                        <a:spcAft>
                          <a:spcPts val="0"/>
                        </a:spcAft>
                        <a:buNone/>
                      </a:pPr>
                      <a:r>
                        <a:rPr lang="fr-FR" sz="800" u="none" cap="none" strike="noStrike"/>
                        <a:t>GET/users</a:t>
                      </a:r>
                      <a:endParaRPr sz="800" u="none" cap="none" strike="noStrike"/>
                    </a:p>
                    <a:p>
                      <a:pPr indent="0" lvl="0" marL="0" marR="0" rtl="0" algn="l">
                        <a:spcBef>
                          <a:spcPts val="0"/>
                        </a:spcBef>
                        <a:spcAft>
                          <a:spcPts val="0"/>
                        </a:spcAft>
                        <a:buNone/>
                      </a:pPr>
                      <a:r>
                        <a:rPr lang="fr-FR" sz="800" u="none" cap="none" strike="noStrike"/>
                        <a:t>statut = 6 (Waiting for KYC)</a:t>
                      </a:r>
                      <a:endParaRPr sz="800" u="none" cap="none" strike="noStrike">
                        <a:latin typeface="Calibri"/>
                        <a:ea typeface="Calibri"/>
                        <a:cs typeface="Calibri"/>
                        <a:sym typeface="Calibri"/>
                      </a:endParaRPr>
                    </a:p>
                  </a:txBody>
                  <a:tcPr marT="0" marB="0" marR="975" marL="975"/>
                </a:tc>
                <a:tc gridSpan="3">
                  <a:txBody>
                    <a:bodyPr/>
                    <a:lstStyle/>
                    <a:p>
                      <a:pPr indent="0" lvl="0" marL="0" marR="0" rtl="0" algn="l">
                        <a:spcBef>
                          <a:spcPts val="0"/>
                        </a:spcBef>
                        <a:spcAft>
                          <a:spcPts val="0"/>
                        </a:spcAft>
                        <a:buNone/>
                      </a:pPr>
                      <a:r>
                        <a:rPr lang="fr-FR" sz="800" u="none" cap="none" strike="noStrike"/>
                        <a:t>Le compte (ref = appUserId) est inutilisable, &amp; solde =0 tant que les KYC ne sont pas validés.</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Le champs « role » de l’API User est à ignorer, il s’agit d’un reliquat de l’activité historique de S-money.</a:t>
                      </a:r>
                      <a:endParaRPr/>
                    </a:p>
                    <a:p>
                      <a:pPr indent="0" lvl="0" marL="0" marR="0" rtl="0" algn="l">
                        <a:spcBef>
                          <a:spcPts val="0"/>
                        </a:spcBef>
                        <a:spcAft>
                          <a:spcPts val="0"/>
                        </a:spcAft>
                        <a:buNone/>
                      </a:pPr>
                      <a:r>
                        <a:t/>
                      </a:r>
                      <a:endParaRPr sz="800" u="none" cap="none" strike="noStrike"/>
                    </a:p>
                    <a:p>
                      <a:pPr indent="0" lvl="0" marL="0" marR="0" rtl="0" algn="l">
                        <a:spcBef>
                          <a:spcPts val="0"/>
                        </a:spcBef>
                        <a:spcAft>
                          <a:spcPts val="0"/>
                        </a:spcAft>
                        <a:buNone/>
                      </a:pPr>
                      <a:r>
                        <a:rPr lang="fr-FR" sz="800" u="none" cap="none" strike="noStrike"/>
                        <a:t>Le champs « Country Code » identifie le pays de notre partenaire Fintech. Ne renseigner que FR ou IT ou ES (norme ISO 3166).</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Le champs « Economic Activity » correspond à la CSP du user (liste INSEE niveau 3).</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Le champs « PhoneNumber » peut être renseigné à n’importe quel format : </a:t>
                      </a:r>
                      <a:endParaRPr sz="800" u="none" cap="none" strike="noStrike">
                        <a:latin typeface="Calibri"/>
                        <a:ea typeface="Calibri"/>
                        <a:cs typeface="Calibri"/>
                        <a:sym typeface="Calibri"/>
                      </a:endParaRPr>
                    </a:p>
                  </a:txBody>
                  <a:tcPr marT="0" marB="0" marR="975" marL="975"/>
                </a:tc>
                <a:tc hMerge="1"/>
                <a:tc hMerge="1"/>
              </a:tr>
            </a:tbl>
          </a:graphicData>
        </a:graphic>
      </p:graphicFrame>
      <p:graphicFrame>
        <p:nvGraphicFramePr>
          <p:cNvPr id="318" name="Google Shape;318;p7"/>
          <p:cNvGraphicFramePr/>
          <p:nvPr/>
        </p:nvGraphicFramePr>
        <p:xfrm>
          <a:off x="5776613" y="2935322"/>
          <a:ext cx="3000000" cy="3000000"/>
        </p:xfrm>
        <a:graphic>
          <a:graphicData uri="http://schemas.openxmlformats.org/drawingml/2006/table">
            <a:tbl>
              <a:tblPr bandRow="1" firstCol="1" firstRow="1">
                <a:noFill/>
                <a:tableStyleId>{FE69AE70-C98F-4571-BD42-4A805139FF3C}</a:tableStyleId>
              </a:tblPr>
              <a:tblGrid>
                <a:gridCol w="1352650"/>
                <a:gridCol w="795350"/>
                <a:gridCol w="1127950"/>
              </a:tblGrid>
              <a:tr h="56275">
                <a:tc>
                  <a:txBody>
                    <a:bodyPr/>
                    <a:lstStyle/>
                    <a:p>
                      <a:pPr indent="0" lvl="0" marL="0" marR="0" rtl="0" algn="l">
                        <a:lnSpc>
                          <a:spcPct val="107000"/>
                        </a:lnSpc>
                        <a:spcBef>
                          <a:spcPts val="0"/>
                        </a:spcBef>
                        <a:spcAft>
                          <a:spcPts val="0"/>
                        </a:spcAft>
                        <a:buNone/>
                      </a:pPr>
                      <a:r>
                        <a:rPr lang="fr-FR" sz="800" u="none" cap="none" strike="noStrike"/>
                        <a:t>Tel saisi en input API User</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Stocké en base</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Fichier de personnalisation carte</a:t>
                      </a:r>
                      <a:endParaRPr sz="800" u="none" cap="none" strike="noStrike">
                        <a:latin typeface="Calibri"/>
                        <a:ea typeface="Calibri"/>
                        <a:cs typeface="Calibri"/>
                        <a:sym typeface="Calibri"/>
                      </a:endParaRPr>
                    </a:p>
                  </a:txBody>
                  <a:tcPr marT="0" marB="0" marR="625" marL="625" anchor="b"/>
                </a:tc>
              </a:tr>
              <a:tr h="30650">
                <a:tc>
                  <a:txBody>
                    <a:bodyPr/>
                    <a:lstStyle/>
                    <a:p>
                      <a:pPr indent="0" lvl="0" marL="0" marR="0" rtl="0" algn="l">
                        <a:lnSpc>
                          <a:spcPct val="107000"/>
                        </a:lnSpc>
                        <a:spcBef>
                          <a:spcPts val="0"/>
                        </a:spcBef>
                        <a:spcAft>
                          <a:spcPts val="0"/>
                        </a:spcAft>
                        <a:buNone/>
                      </a:pPr>
                      <a:r>
                        <a:rPr lang="fr-FR" sz="800" u="none" cap="none" strike="noStrike"/>
                        <a:t>6 72 74 56 80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r>
              <a:tr h="30650">
                <a:tc>
                  <a:txBody>
                    <a:bodyPr/>
                    <a:lstStyle/>
                    <a:p>
                      <a:pPr indent="0" lvl="0" marL="0" marR="0" rtl="0" algn="l">
                        <a:lnSpc>
                          <a:spcPct val="107000"/>
                        </a:lnSpc>
                        <a:spcBef>
                          <a:spcPts val="0"/>
                        </a:spcBef>
                        <a:spcAft>
                          <a:spcPts val="0"/>
                        </a:spcAft>
                        <a:buNone/>
                      </a:pPr>
                      <a:r>
                        <a:rPr lang="fr-FR" sz="800" u="none" cap="none" strike="noStrike"/>
                        <a:t>06 72 74 56 80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0672745680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r>
              <a:tr h="30650">
                <a:tc>
                  <a:txBody>
                    <a:bodyPr/>
                    <a:lstStyle/>
                    <a:p>
                      <a:pPr indent="0" lvl="0" marL="0" marR="0" rtl="0" algn="l">
                        <a:lnSpc>
                          <a:spcPct val="107000"/>
                        </a:lnSpc>
                        <a:spcBef>
                          <a:spcPts val="0"/>
                        </a:spcBef>
                        <a:spcAft>
                          <a:spcPts val="0"/>
                        </a:spcAft>
                        <a:buNone/>
                      </a:pPr>
                      <a:r>
                        <a:rPr lang="fr-FR" sz="800" u="none" cap="none" strike="noStrike"/>
                        <a:t>0672745680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0672745680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r>
              <a:tr h="30650">
                <a:tc>
                  <a:txBody>
                    <a:bodyPr/>
                    <a:lstStyle/>
                    <a:p>
                      <a:pPr indent="0" lvl="0" marL="0" marR="0" rtl="0" algn="l">
                        <a:lnSpc>
                          <a:spcPct val="107000"/>
                        </a:lnSpc>
                        <a:spcBef>
                          <a:spcPts val="0"/>
                        </a:spcBef>
                        <a:spcAft>
                          <a:spcPts val="0"/>
                        </a:spcAft>
                        <a:buNone/>
                      </a:pPr>
                      <a:r>
                        <a:rPr lang="fr-FR" sz="800" u="none" cap="none" strike="noStrike"/>
                        <a:t>+33 6 72 74 56 80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r>
              <a:tr h="30650">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r>
              <a:tr h="33200">
                <a:tc>
                  <a:txBody>
                    <a:bodyPr/>
                    <a:lstStyle/>
                    <a:p>
                      <a:pPr indent="0" lvl="0" marL="0" marR="0" rtl="0" algn="l">
                        <a:lnSpc>
                          <a:spcPct val="107000"/>
                        </a:lnSpc>
                        <a:spcBef>
                          <a:spcPts val="0"/>
                        </a:spcBef>
                        <a:spcAft>
                          <a:spcPts val="0"/>
                        </a:spcAft>
                        <a:buNone/>
                      </a:pPr>
                      <a:r>
                        <a:rPr lang="fr-FR" sz="800" u="none" cap="none" strike="noStrike"/>
                        <a:t>0033672745680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+33672745680</a:t>
                      </a:r>
                      <a:endParaRPr sz="800" u="none" cap="none" strike="noStrike">
                        <a:latin typeface="Calibri"/>
                        <a:ea typeface="Calibri"/>
                        <a:cs typeface="Calibri"/>
                        <a:sym typeface="Calibri"/>
                      </a:endParaRPr>
                    </a:p>
                  </a:txBody>
                  <a:tcPr marT="0" marB="0" marR="625" marL="625" anchor="b"/>
                </a:tc>
              </a:tr>
              <a:tr h="30650">
                <a:tc>
                  <a:txBody>
                    <a:bodyPr/>
                    <a:lstStyle/>
                    <a:p>
                      <a:pPr indent="0" lvl="0" marL="0" marR="0" rtl="0" algn="l">
                        <a:lnSpc>
                          <a:spcPct val="107000"/>
                        </a:lnSpc>
                        <a:spcBef>
                          <a:spcPts val="0"/>
                        </a:spcBef>
                        <a:spcAft>
                          <a:spcPts val="0"/>
                        </a:spcAft>
                        <a:buNone/>
                      </a:pPr>
                      <a:r>
                        <a:rPr lang="fr-FR" sz="800" u="none" cap="none" strike="noStrike"/>
                        <a:t>+47623054408</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47623054408</a:t>
                      </a:r>
                      <a:endParaRPr sz="800" u="none" cap="none" strike="noStrike">
                        <a:latin typeface="Calibri"/>
                        <a:ea typeface="Calibri"/>
                        <a:cs typeface="Calibri"/>
                        <a:sym typeface="Calibri"/>
                      </a:endParaRPr>
                    </a:p>
                  </a:txBody>
                  <a:tcPr marT="0" marB="0" marR="625" marL="625" anchor="b"/>
                </a:tc>
                <a:tc>
                  <a:txBody>
                    <a:bodyPr/>
                    <a:lstStyle/>
                    <a:p>
                      <a:pPr indent="0" lvl="0" marL="0" marR="0" rtl="0" algn="l">
                        <a:lnSpc>
                          <a:spcPct val="107000"/>
                        </a:lnSpc>
                        <a:spcBef>
                          <a:spcPts val="0"/>
                        </a:spcBef>
                        <a:spcAft>
                          <a:spcPts val="0"/>
                        </a:spcAft>
                        <a:buNone/>
                      </a:pPr>
                      <a:r>
                        <a:rPr lang="fr-FR" sz="800" u="none" cap="none" strike="noStrike"/>
                        <a:t>+47623054408</a:t>
                      </a:r>
                      <a:endParaRPr sz="800" u="none" cap="none" strike="noStrike">
                        <a:latin typeface="Calibri"/>
                        <a:ea typeface="Calibri"/>
                        <a:cs typeface="Calibri"/>
                        <a:sym typeface="Calibri"/>
                      </a:endParaRPr>
                    </a:p>
                  </a:txBody>
                  <a:tcPr marT="0" marB="0" marR="625" marL="625" anchor="b"/>
                </a:tc>
              </a:tr>
            </a:tbl>
          </a:graphicData>
        </a:graphic>
      </p:graphicFrame>
      <p:sp>
        <p:nvSpPr>
          <p:cNvPr id="319" name="Google Shape;319;p7"/>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8"/>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graphicFrame>
        <p:nvGraphicFramePr>
          <p:cNvPr id="326" name="Google Shape;326;p8"/>
          <p:cNvGraphicFramePr/>
          <p:nvPr/>
        </p:nvGraphicFramePr>
        <p:xfrm>
          <a:off x="0" y="973611"/>
          <a:ext cx="3000000" cy="3000000"/>
        </p:xfrm>
        <a:graphic>
          <a:graphicData uri="http://schemas.openxmlformats.org/drawingml/2006/table">
            <a:tbl>
              <a:tblPr bandRow="1" firstCol="1" firstRow="1">
                <a:noFill/>
                <a:tableStyleId>{FE69AE70-C98F-4571-BD42-4A805139FF3C}</a:tableStyleId>
              </a:tblPr>
              <a:tblGrid>
                <a:gridCol w="484000"/>
                <a:gridCol w="666800"/>
                <a:gridCol w="760300"/>
                <a:gridCol w="3524925"/>
                <a:gridCol w="1292250"/>
                <a:gridCol w="686850"/>
                <a:gridCol w="1701425"/>
              </a:tblGrid>
              <a:tr h="79975">
                <a:tc>
                  <a:txBody>
                    <a:bodyPr/>
                    <a:lstStyle/>
                    <a:p>
                      <a:pPr indent="0" lvl="0" marL="0" marR="0" rtl="0" algn="l">
                        <a:spcBef>
                          <a:spcPts val="0"/>
                        </a:spcBef>
                        <a:spcAft>
                          <a:spcPts val="0"/>
                        </a:spcAft>
                        <a:buNone/>
                      </a:pPr>
                      <a:r>
                        <a:rPr lang="fr-FR" sz="800" u="none" cap="none" strike="noStrike"/>
                        <a:t>Order</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Action</a:t>
                      </a:r>
                      <a:endParaRPr sz="800" u="none" cap="none" strike="noStrike">
                        <a:latin typeface="Calibri"/>
                        <a:ea typeface="Calibri"/>
                        <a:cs typeface="Calibri"/>
                        <a:sym typeface="Calibri"/>
                      </a:endParaRPr>
                    </a:p>
                  </a:txBody>
                  <a:tcPr marT="0" marB="0" marR="8175" marL="8175"/>
                </a:tc>
                <a:tc>
                  <a:txBody>
                    <a:bodyPr/>
                    <a:lstStyle/>
                    <a:p>
                      <a:pPr indent="-179705" lvl="0" marL="179705" marR="0" rtl="0" algn="l">
                        <a:spcBef>
                          <a:spcPts val="0"/>
                        </a:spcBef>
                        <a:spcAft>
                          <a:spcPts val="0"/>
                        </a:spcAft>
                        <a:buNone/>
                      </a:pPr>
                      <a:r>
                        <a:rPr lang="fr-FR" sz="800" u="none" cap="none" strike="noStrike"/>
                        <a:t>API</a:t>
                      </a:r>
                      <a:endParaRPr sz="800" u="none" cap="none" strike="noStrike">
                        <a:latin typeface="Calibri"/>
                        <a:ea typeface="Calibri"/>
                        <a:cs typeface="Calibri"/>
                        <a:sym typeface="Calibri"/>
                      </a:endParaRPr>
                    </a:p>
                  </a:txBody>
                  <a:tcPr marT="0" marB="0" marR="8175" marL="8175"/>
                </a:tc>
                <a:tc>
                  <a:txBody>
                    <a:bodyPr/>
                    <a:lstStyle/>
                    <a:p>
                      <a:pPr indent="-179705" lvl="0" marL="179705" marR="0" rtl="0" algn="l">
                        <a:spcBef>
                          <a:spcPts val="0"/>
                        </a:spcBef>
                        <a:spcAft>
                          <a:spcPts val="0"/>
                        </a:spcAft>
                        <a:buNone/>
                      </a:pPr>
                      <a:r>
                        <a:rPr lang="fr-FR" sz="800" u="none" cap="none" strike="noStrike"/>
                        <a:t>Exemple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Objectif &amp; Critères de vérification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API pour vérifier</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Commentaire / Règles de gestion</a:t>
                      </a:r>
                      <a:endParaRPr sz="800" u="none" cap="none" strike="noStrike">
                        <a:latin typeface="Calibri"/>
                        <a:ea typeface="Calibri"/>
                        <a:cs typeface="Calibri"/>
                        <a:sym typeface="Calibri"/>
                      </a:endParaRPr>
                    </a:p>
                  </a:txBody>
                  <a:tcPr marT="0" marB="0" marR="8175" marL="8175"/>
                </a:tc>
              </a:tr>
              <a:tr h="101600">
                <a:tc gridSpan="7">
                  <a:txBody>
                    <a:bodyPr/>
                    <a:lstStyle/>
                    <a:p>
                      <a:pPr indent="0" lvl="0" marL="0" marR="0" rtl="0" algn="ctr">
                        <a:spcBef>
                          <a:spcPts val="0"/>
                        </a:spcBef>
                        <a:spcAft>
                          <a:spcPts val="0"/>
                        </a:spcAft>
                        <a:buNone/>
                      </a:pPr>
                      <a:r>
                        <a:rPr lang="fr-FR" sz="800" u="none" cap="none" strike="noStrike"/>
                        <a:t>LE KYC</a:t>
                      </a:r>
                      <a:endParaRPr sz="800" u="none" cap="none" strike="noStrike">
                        <a:latin typeface="Calibri"/>
                        <a:ea typeface="Calibri"/>
                        <a:cs typeface="Calibri"/>
                        <a:sym typeface="Calibri"/>
                      </a:endParaRPr>
                    </a:p>
                  </a:txBody>
                  <a:tcPr marT="0" marB="0" marR="8175" marL="8175"/>
                </a:tc>
                <a:tc hMerge="1"/>
                <a:tc hMerge="1"/>
                <a:tc hMerge="1"/>
                <a:tc hMerge="1"/>
                <a:tc hMerge="1"/>
                <a:tc hMerge="1"/>
              </a:tr>
              <a:tr h="481400">
                <a:tc>
                  <a:txBody>
                    <a:bodyPr/>
                    <a:lstStyle/>
                    <a:p>
                      <a:pPr indent="0" lvl="0" marL="0" marR="0" rtl="0" algn="l">
                        <a:spcBef>
                          <a:spcPts val="0"/>
                        </a:spcBef>
                        <a:spcAft>
                          <a:spcPts val="0"/>
                        </a:spcAft>
                        <a:buNone/>
                      </a:pPr>
                      <a:r>
                        <a:rPr lang="fr-FR" sz="800" u="none" cap="none" strike="noStrike"/>
                        <a:t>4.a</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Valider les KYC : Importer pièce Id</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solidFill>
                            <a:schemeClr val="dk1"/>
                          </a:solidFill>
                          <a:latin typeface="Arial"/>
                          <a:ea typeface="Arial"/>
                          <a:cs typeface="Arial"/>
                          <a:sym typeface="Arial"/>
                        </a:rPr>
                        <a:t>POST /users/{appuserid}/kyc/identitycontrol</a:t>
                      </a:r>
                      <a:endParaRPr sz="800" u="none" cap="none" strike="noStrike">
                        <a:solidFill>
                          <a:schemeClr val="dk1"/>
                        </a:solidFill>
                        <a:latin typeface="Arial"/>
                        <a:ea typeface="Arial"/>
                        <a:cs typeface="Arial"/>
                        <a:sym typeface="Arial"/>
                      </a:endParaRPr>
                    </a:p>
                  </a:txBody>
                  <a:tcPr marT="0" marB="0" marR="8175" marL="8175"/>
                </a:tc>
                <a:tc>
                  <a:txBody>
                    <a:bodyPr/>
                    <a:lstStyle/>
                    <a:p>
                      <a:pPr indent="0" lvl="0" marL="0" marR="0" rtl="0" algn="l">
                        <a:lnSpc>
                          <a:spcPct val="115000"/>
                        </a:lnSpc>
                        <a:spcBef>
                          <a:spcPts val="0"/>
                        </a:spcBef>
                        <a:spcAft>
                          <a:spcPts val="0"/>
                        </a:spcAft>
                        <a:buNone/>
                      </a:pPr>
                      <a:r>
                        <a:rPr lang="fr-FR" sz="800" u="none" cap="none" strike="noStrike"/>
                        <a:t>First ID document to be sent</a:t>
                      </a:r>
                      <a:endParaRPr sz="800" u="none" cap="none" strike="noStrike"/>
                    </a:p>
                    <a:p>
                      <a:pPr indent="0" lvl="0" marL="0" marR="0" rtl="0" algn="l">
                        <a:lnSpc>
                          <a:spcPct val="115000"/>
                        </a:lnSpc>
                        <a:spcBef>
                          <a:spcPts val="0"/>
                        </a:spcBef>
                        <a:spcAft>
                          <a:spcPts val="0"/>
                        </a:spcAft>
                        <a:buNone/>
                      </a:pPr>
                      <a:r>
                        <a:rPr lang="fr-FR" sz="800" u="none" cap="none" strike="noStrike"/>
                        <a:t>POST </a:t>
                      </a:r>
                      <a:r>
                        <a:rPr lang="fr-FR" sz="800" u="sng" cap="none" strike="noStrike">
                          <a:solidFill>
                            <a:schemeClr val="hlink"/>
                          </a:solidFill>
                          <a:hlinkClick r:id="rId3"/>
                        </a:rPr>
                        <a:t>/users/{appuserid}/</a:t>
                      </a:r>
                      <a:r>
                        <a:rPr lang="fr-FR" sz="800" u="sng" cap="none" strike="noStrike"/>
                        <a:t>kyc/identitycontrol </a:t>
                      </a:r>
                      <a:r>
                        <a:rPr lang="fr-FR" sz="800" u="none" cap="none" strike="noStrike"/>
                        <a:t>HTTP/1.1 </a:t>
                      </a:r>
                      <a:endParaRPr sz="800" u="none" cap="none" strike="noStrike"/>
                    </a:p>
                    <a:p>
                      <a:pPr indent="0" lvl="0" marL="0" marR="0" rtl="0" algn="l">
                        <a:lnSpc>
                          <a:spcPct val="115000"/>
                        </a:lnSpc>
                        <a:spcBef>
                          <a:spcPts val="0"/>
                        </a:spcBef>
                        <a:spcAft>
                          <a:spcPts val="0"/>
                        </a:spcAft>
                        <a:buNone/>
                      </a:pPr>
                      <a:r>
                        <a:rPr lang="fr-FR" sz="800" u="none" cap="none" strike="noStrike"/>
                        <a:t>Accept: application/vnd.s-money.v1+json</a:t>
                      </a:r>
                      <a:endParaRPr sz="800" u="none" cap="none" strike="noStrike"/>
                    </a:p>
                    <a:p>
                      <a:pPr indent="0" lvl="0" marL="0" marR="0" rtl="0" algn="l">
                        <a:lnSpc>
                          <a:spcPct val="115000"/>
                        </a:lnSpc>
                        <a:spcBef>
                          <a:spcPts val="0"/>
                        </a:spcBef>
                        <a:spcAft>
                          <a:spcPts val="0"/>
                        </a:spcAft>
                        <a:buNone/>
                      </a:pPr>
                      <a:r>
                        <a:rPr lang="fr-FR" sz="800" u="none" cap="none" strike="noStrike"/>
                        <a:t>Content-Type: multipart/form-data; boundary=-------------------------acebdf13572468</a:t>
                      </a:r>
                      <a:endParaRPr sz="800" u="none" cap="none" strike="noStrike"/>
                    </a:p>
                    <a:p>
                      <a:pPr indent="0" lvl="0" marL="0" marR="0" rtl="0" algn="l">
                        <a:lnSpc>
                          <a:spcPct val="115000"/>
                        </a:lnSpc>
                        <a:spcBef>
                          <a:spcPts val="0"/>
                        </a:spcBef>
                        <a:spcAft>
                          <a:spcPts val="0"/>
                        </a:spcAft>
                        <a:buNone/>
                      </a:pPr>
                      <a:r>
                        <a:rPr lang="fr-FR" sz="800" u="none" cap="none" strike="noStrike"/>
                        <a:t>Authorization: Bearer ACCESS_TOKEN</a:t>
                      </a:r>
                      <a:endParaRPr sz="800" u="none" cap="none" strike="noStrike"/>
                    </a:p>
                    <a:p>
                      <a:pPr indent="0" lvl="0" marL="0" marR="0" rtl="0" algn="l">
                        <a:lnSpc>
                          <a:spcPct val="115000"/>
                        </a:lnSpc>
                        <a:spcBef>
                          <a:spcPts val="0"/>
                        </a:spcBef>
                        <a:spcAft>
                          <a:spcPts val="0"/>
                        </a:spcAft>
                        <a:buNone/>
                      </a:pPr>
                      <a:r>
                        <a:rPr lang="fr-FR" sz="800" u="none" cap="none" strike="noStrike"/>
                        <a:t> </a:t>
                      </a:r>
                      <a:endParaRPr sz="800" u="none" cap="none" strike="noStrike"/>
                    </a:p>
                    <a:p>
                      <a:pPr indent="0" lvl="0" marL="0" marR="0" rtl="0" algn="l">
                        <a:lnSpc>
                          <a:spcPct val="115000"/>
                        </a:lnSpc>
                        <a:spcBef>
                          <a:spcPts val="0"/>
                        </a:spcBef>
                        <a:spcAft>
                          <a:spcPts val="0"/>
                        </a:spcAft>
                        <a:buNone/>
                      </a:pPr>
                      <a:r>
                        <a:rPr lang="fr-FR" sz="800" u="none" cap="none" strike="noStrike"/>
                        <a:t>---------------------------acebdf13572468</a:t>
                      </a:r>
                      <a:endParaRPr sz="800" u="none" cap="none" strike="noStrike"/>
                    </a:p>
                    <a:p>
                      <a:pPr indent="0" lvl="0" marL="0" marR="0" rtl="0" algn="l">
                        <a:lnSpc>
                          <a:spcPct val="115000"/>
                        </a:lnSpc>
                        <a:spcBef>
                          <a:spcPts val="0"/>
                        </a:spcBef>
                        <a:spcAft>
                          <a:spcPts val="0"/>
                        </a:spcAft>
                        <a:buNone/>
                      </a:pPr>
                      <a:r>
                        <a:rPr lang="fr-FR" sz="800" u="none" cap="none" strike="noStrike"/>
                        <a:t>Content-Disposition: form-data; name="file1"; filename="IDENTITY_VALID.png"</a:t>
                      </a:r>
                      <a:endParaRPr sz="800" u="none" cap="none" strike="noStrike"/>
                    </a:p>
                    <a:p>
                      <a:pPr indent="0" lvl="0" marL="0" marR="0" rtl="0" algn="l">
                        <a:lnSpc>
                          <a:spcPct val="115000"/>
                        </a:lnSpc>
                        <a:spcBef>
                          <a:spcPts val="0"/>
                        </a:spcBef>
                        <a:spcAft>
                          <a:spcPts val="0"/>
                        </a:spcAft>
                        <a:buNone/>
                      </a:pPr>
                      <a:r>
                        <a:rPr lang="fr-FR" sz="800" u="none" cap="none" strike="noStrike"/>
                        <a:t>Content-Type: image/png</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Crée une demande KYC pour un user</a:t>
                      </a:r>
                      <a:endParaRPr/>
                    </a:p>
                    <a:p>
                      <a:pPr indent="0" lvl="0" marL="0" marR="0" rtl="0" algn="l">
                        <a:spcBef>
                          <a:spcPts val="0"/>
                        </a:spcBef>
                        <a:spcAft>
                          <a:spcPts val="0"/>
                        </a:spcAft>
                        <a:buNone/>
                      </a:pPr>
                      <a:r>
                        <a:rPr lang="fr-FR" sz="800" u="none" cap="none" strike="noStrike"/>
                        <a:t>Pièce KYC Id au statut "Validée"  (vérif via get KYC)</a:t>
                      </a:r>
                      <a:endParaRPr/>
                    </a:p>
                    <a:p>
                      <a:pPr indent="0" lvl="0" marL="0" marR="0" rtl="0" algn="l">
                        <a:spcBef>
                          <a:spcPts val="0"/>
                        </a:spcBef>
                        <a:spcAft>
                          <a:spcPts val="0"/>
                        </a:spcAft>
                        <a:buNone/>
                      </a:pPr>
                      <a:r>
                        <a:rPr lang="fr-FR" sz="800" u="none" cap="none" strike="noStrike"/>
                        <a:t>Compte de Paiement est toujours solde = 0, statut = en attente de validation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GET/KYC</a:t>
                      </a:r>
                      <a:endParaRPr/>
                    </a:p>
                    <a:p>
                      <a:pPr indent="0" lvl="0" marL="0" marR="0" rtl="0" algn="l">
                        <a:spcBef>
                          <a:spcPts val="0"/>
                        </a:spcBef>
                        <a:spcAft>
                          <a:spcPts val="0"/>
                        </a:spcAft>
                        <a:buNone/>
                      </a:pPr>
                      <a:r>
                        <a:rPr lang="fr-FR" sz="800" u="none" cap="none" strike="noStrike"/>
                        <a:t>statut pièce = 1</a:t>
                      </a:r>
                      <a:endParaRPr/>
                    </a:p>
                    <a:p>
                      <a:pPr indent="0" lvl="0" marL="0" marR="0" rtl="0" algn="l">
                        <a:spcBef>
                          <a:spcPts val="0"/>
                        </a:spcBef>
                        <a:spcAft>
                          <a:spcPts val="0"/>
                        </a:spcAft>
                        <a:buNone/>
                      </a:pPr>
                      <a:r>
                        <a:rPr lang="fr-FR" sz="800" u="none" cap="none" strike="noStrike"/>
                        <a:t>statut demande = 1</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GET/users</a:t>
                      </a:r>
                      <a:endParaRPr/>
                    </a:p>
                    <a:p>
                      <a:pPr indent="0" lvl="0" marL="0" marR="0" rtl="0" algn="l">
                        <a:spcBef>
                          <a:spcPts val="0"/>
                        </a:spcBef>
                        <a:spcAft>
                          <a:spcPts val="0"/>
                        </a:spcAft>
                        <a:buNone/>
                      </a:pPr>
                      <a:r>
                        <a:rPr lang="fr-FR" sz="800" u="none" cap="none" strike="noStrike"/>
                        <a:t>statut = 6</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Pour la sandbox, le devenir de la pièce (validée, refusée…) est décidé par le nom donné au fichier (cf doc API). </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Parler validation auto/manuelle de GreenPoint</a:t>
                      </a:r>
                      <a:endParaRPr sz="800" u="none" cap="none" strike="noStrike">
                        <a:latin typeface="Calibri"/>
                        <a:ea typeface="Calibri"/>
                        <a:cs typeface="Calibri"/>
                        <a:sym typeface="Calibri"/>
                      </a:endParaRPr>
                    </a:p>
                  </a:txBody>
                  <a:tcPr marT="0" marB="0" marR="8175" marL="8175"/>
                </a:tc>
              </a:tr>
              <a:tr h="504400">
                <a:tc>
                  <a:txBody>
                    <a:bodyPr/>
                    <a:lstStyle/>
                    <a:p>
                      <a:pPr indent="0" lvl="0" marL="0" marR="0" rtl="0" algn="l">
                        <a:spcBef>
                          <a:spcPts val="0"/>
                        </a:spcBef>
                        <a:spcAft>
                          <a:spcPts val="0"/>
                        </a:spcAft>
                        <a:buNone/>
                      </a:pPr>
                      <a:r>
                        <a:rPr lang="fr-FR" sz="800" u="none" cap="none" strike="noStrike"/>
                        <a:t>4.b</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Valider les KYC : Importer pièce Id bis</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solidFill>
                            <a:schemeClr val="dk1"/>
                          </a:solidFill>
                          <a:latin typeface="Arial"/>
                          <a:ea typeface="Arial"/>
                          <a:cs typeface="Arial"/>
                          <a:sym typeface="Arial"/>
                        </a:rPr>
                        <a:t>POST /users/{appuserid}/kyc/identitycontrol</a:t>
                      </a:r>
                      <a:endParaRPr sz="800" u="none" cap="none" strike="noStrike">
                        <a:solidFill>
                          <a:schemeClr val="dk1"/>
                        </a:solidFill>
                        <a:latin typeface="Arial"/>
                        <a:ea typeface="Arial"/>
                        <a:cs typeface="Arial"/>
                        <a:sym typeface="Arial"/>
                      </a:endParaRPr>
                    </a:p>
                  </a:txBody>
                  <a:tcPr marT="0" marB="0" marR="8175" marL="8175"/>
                </a:tc>
                <a:tc>
                  <a:txBody>
                    <a:bodyPr/>
                    <a:lstStyle/>
                    <a:p>
                      <a:pPr indent="0" lvl="0" marL="0" marR="0" rtl="0" algn="l">
                        <a:lnSpc>
                          <a:spcPct val="115000"/>
                        </a:lnSpc>
                        <a:spcBef>
                          <a:spcPts val="0"/>
                        </a:spcBef>
                        <a:spcAft>
                          <a:spcPts val="0"/>
                        </a:spcAft>
                        <a:buNone/>
                      </a:pPr>
                      <a:r>
                        <a:rPr lang="fr-FR" sz="800" u="none" cap="none" strike="noStrike"/>
                        <a:t>Second ID document to be sent</a:t>
                      </a:r>
                      <a:endParaRPr sz="800" u="none" cap="none" strike="noStrike"/>
                    </a:p>
                    <a:p>
                      <a:pPr indent="0" lvl="0" marL="0" marR="0" rtl="0" algn="l">
                        <a:lnSpc>
                          <a:spcPct val="115000"/>
                        </a:lnSpc>
                        <a:spcBef>
                          <a:spcPts val="0"/>
                        </a:spcBef>
                        <a:spcAft>
                          <a:spcPts val="0"/>
                        </a:spcAft>
                        <a:buNone/>
                      </a:pPr>
                      <a:r>
                        <a:rPr lang="fr-FR" sz="800" u="none" cap="none" strike="noStrike"/>
                        <a:t>POST </a:t>
                      </a:r>
                      <a:r>
                        <a:rPr lang="fr-FR" sz="800" u="sng" cap="none" strike="noStrike">
                          <a:solidFill>
                            <a:schemeClr val="hlink"/>
                          </a:solidFill>
                          <a:hlinkClick r:id="rId4"/>
                        </a:rPr>
                        <a:t>/users/{appuserid}/</a:t>
                      </a:r>
                      <a:r>
                        <a:rPr lang="fr-FR" sz="800" u="sng" cap="none" strike="noStrike"/>
                        <a:t>kyc/identitycontrol?documentorder=1 </a:t>
                      </a:r>
                      <a:r>
                        <a:rPr lang="fr-FR" sz="800" u="none" cap="none" strike="noStrike"/>
                        <a:t>HTTP/1.1 </a:t>
                      </a:r>
                      <a:endParaRPr sz="800" u="none" cap="none" strike="noStrike"/>
                    </a:p>
                    <a:p>
                      <a:pPr indent="0" lvl="0" marL="0" marR="0" rtl="0" algn="l">
                        <a:lnSpc>
                          <a:spcPct val="115000"/>
                        </a:lnSpc>
                        <a:spcBef>
                          <a:spcPts val="0"/>
                        </a:spcBef>
                        <a:spcAft>
                          <a:spcPts val="0"/>
                        </a:spcAft>
                        <a:buNone/>
                      </a:pPr>
                      <a:r>
                        <a:rPr lang="fr-FR" sz="800" u="none" cap="none" strike="noStrike"/>
                        <a:t>Accept: application/vnd.s-money.v1+json</a:t>
                      </a:r>
                      <a:endParaRPr sz="800" u="none" cap="none" strike="noStrike"/>
                    </a:p>
                    <a:p>
                      <a:pPr indent="0" lvl="0" marL="0" marR="0" rtl="0" algn="l">
                        <a:lnSpc>
                          <a:spcPct val="115000"/>
                        </a:lnSpc>
                        <a:spcBef>
                          <a:spcPts val="0"/>
                        </a:spcBef>
                        <a:spcAft>
                          <a:spcPts val="0"/>
                        </a:spcAft>
                        <a:buNone/>
                      </a:pPr>
                      <a:r>
                        <a:rPr lang="fr-FR" sz="800" u="none" cap="none" strike="noStrike"/>
                        <a:t>Content-Type: multipart/form-data; boundary=-------------------------acebdf13572468</a:t>
                      </a:r>
                      <a:endParaRPr sz="800" u="none" cap="none" strike="noStrike"/>
                    </a:p>
                    <a:p>
                      <a:pPr indent="0" lvl="0" marL="0" marR="0" rtl="0" algn="l">
                        <a:lnSpc>
                          <a:spcPct val="115000"/>
                        </a:lnSpc>
                        <a:spcBef>
                          <a:spcPts val="0"/>
                        </a:spcBef>
                        <a:spcAft>
                          <a:spcPts val="0"/>
                        </a:spcAft>
                        <a:buNone/>
                      </a:pPr>
                      <a:r>
                        <a:rPr lang="fr-FR" sz="800" u="none" cap="none" strike="noStrike"/>
                        <a:t>Authorization: Bearer ACCESS_TOKEN</a:t>
                      </a:r>
                      <a:endParaRPr sz="800" u="none" cap="none" strike="noStrike"/>
                    </a:p>
                    <a:p>
                      <a:pPr indent="0" lvl="0" marL="0" marR="0" rtl="0" algn="l">
                        <a:lnSpc>
                          <a:spcPct val="115000"/>
                        </a:lnSpc>
                        <a:spcBef>
                          <a:spcPts val="0"/>
                        </a:spcBef>
                        <a:spcAft>
                          <a:spcPts val="0"/>
                        </a:spcAft>
                        <a:buNone/>
                      </a:pPr>
                      <a:r>
                        <a:rPr lang="fr-FR" sz="800" u="none" cap="none" strike="noStrike"/>
                        <a:t> </a:t>
                      </a:r>
                      <a:endParaRPr sz="800" u="none" cap="none" strike="noStrike"/>
                    </a:p>
                    <a:p>
                      <a:pPr indent="0" lvl="0" marL="0" marR="0" rtl="0" algn="l">
                        <a:lnSpc>
                          <a:spcPct val="115000"/>
                        </a:lnSpc>
                        <a:spcBef>
                          <a:spcPts val="0"/>
                        </a:spcBef>
                        <a:spcAft>
                          <a:spcPts val="0"/>
                        </a:spcAft>
                        <a:buNone/>
                      </a:pPr>
                      <a:r>
                        <a:rPr lang="fr-FR" sz="800" u="none" cap="none" strike="noStrike"/>
                        <a:t>---------------------------acebdf13572468</a:t>
                      </a:r>
                      <a:endParaRPr sz="800" u="none" cap="none" strike="noStrike"/>
                    </a:p>
                    <a:p>
                      <a:pPr indent="0" lvl="0" marL="0" marR="0" rtl="0" algn="l">
                        <a:lnSpc>
                          <a:spcPct val="115000"/>
                        </a:lnSpc>
                        <a:spcBef>
                          <a:spcPts val="0"/>
                        </a:spcBef>
                        <a:spcAft>
                          <a:spcPts val="0"/>
                        </a:spcAft>
                        <a:buNone/>
                      </a:pPr>
                      <a:r>
                        <a:rPr lang="fr-FR" sz="800" u="none" cap="none" strike="noStrike"/>
                        <a:t>Content-Disposition: form-data; name="file1"; filename="PASSEPORT_VALID.png"</a:t>
                      </a:r>
                      <a:endParaRPr sz="800" u="none" cap="none" strike="noStrike"/>
                    </a:p>
                    <a:p>
                      <a:pPr indent="0" lvl="0" marL="0" marR="0" rtl="0" algn="l">
                        <a:lnSpc>
                          <a:spcPct val="115000"/>
                        </a:lnSpc>
                        <a:spcBef>
                          <a:spcPts val="0"/>
                        </a:spcBef>
                        <a:spcAft>
                          <a:spcPts val="0"/>
                        </a:spcAft>
                        <a:buNone/>
                      </a:pPr>
                      <a:r>
                        <a:rPr lang="fr-FR" sz="800" u="none" cap="none" strike="noStrike"/>
                        <a:t>Content-Type: image/png</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Pièce KYC Id bis au statut "Validée" </a:t>
                      </a:r>
                      <a:endParaRPr/>
                    </a:p>
                    <a:p>
                      <a:pPr indent="0" lvl="0" marL="0" marR="0" rtl="0" algn="l">
                        <a:spcBef>
                          <a:spcPts val="0"/>
                        </a:spcBef>
                        <a:spcAft>
                          <a:spcPts val="0"/>
                        </a:spcAft>
                        <a:buNone/>
                      </a:pPr>
                      <a:r>
                        <a:rPr lang="fr-FR" sz="800" u="none" cap="none" strike="noStrike"/>
                        <a:t>Compte de Paiement avec solde = 0, statut = inactif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GET/KYC</a:t>
                      </a:r>
                      <a:endParaRPr/>
                    </a:p>
                    <a:p>
                      <a:pPr indent="0" lvl="0" marL="0" marR="0" rtl="0" algn="l">
                        <a:spcBef>
                          <a:spcPts val="0"/>
                        </a:spcBef>
                        <a:spcAft>
                          <a:spcPts val="0"/>
                        </a:spcAft>
                        <a:buNone/>
                      </a:pPr>
                      <a:r>
                        <a:rPr lang="fr-FR" sz="800" u="none" cap="none" strike="noStrike"/>
                        <a:t>statut pièce = 1</a:t>
                      </a:r>
                      <a:endParaRPr/>
                    </a:p>
                    <a:p>
                      <a:pPr indent="0" lvl="0" marL="0" marR="0" rtl="0" algn="l">
                        <a:spcBef>
                          <a:spcPts val="0"/>
                        </a:spcBef>
                        <a:spcAft>
                          <a:spcPts val="0"/>
                        </a:spcAft>
                        <a:buNone/>
                      </a:pPr>
                      <a:r>
                        <a:rPr lang="fr-FR" sz="800" u="none" cap="none" strike="noStrike"/>
                        <a:t>statut demande = 1</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GET/users</a:t>
                      </a:r>
                      <a:endParaRPr sz="800" u="none" cap="none" strike="noStrike"/>
                    </a:p>
                    <a:p>
                      <a:pPr indent="0" lvl="0" marL="0" marR="0" rtl="0" algn="l">
                        <a:spcBef>
                          <a:spcPts val="0"/>
                        </a:spcBef>
                        <a:spcAft>
                          <a:spcPts val="0"/>
                        </a:spcAft>
                        <a:buNone/>
                      </a:pPr>
                      <a:r>
                        <a:rPr lang="fr-FR" sz="800" u="none" cap="none" strike="noStrike"/>
                        <a:t>statut = 6</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Cas exposé : pièce valide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highlight>
                            <a:srgbClr val="FF0000"/>
                          </a:highlight>
                        </a:rPr>
                        <a:t>/!\</a:t>
                      </a:r>
                      <a:r>
                        <a:rPr lang="fr-FR" sz="800" u="none" cap="none" strike="noStrike"/>
                        <a:t> l’identité est la seule partie du KYC requérant 2 pièces l’une est la principale et l’autre la secondaire. Les documents acceptés en principale et secondaire n’étant pas les mêmes, il faut identifier quelle pièce est envoyée en tant que principale ou secondaire. Le paramètre documentorder (0 ou 1) permet de l’indiquer.</a:t>
                      </a:r>
                      <a:endParaRPr sz="800" u="none" cap="none" strike="noStrike">
                        <a:latin typeface="Calibri"/>
                        <a:ea typeface="Calibri"/>
                        <a:cs typeface="Calibri"/>
                        <a:sym typeface="Calibri"/>
                      </a:endParaRPr>
                    </a:p>
                  </a:txBody>
                  <a:tcPr marT="0" marB="0" marR="8175" marL="8175"/>
                </a:tc>
              </a:tr>
            </a:tbl>
          </a:graphicData>
        </a:graphic>
      </p:graphicFrame>
      <p:sp>
        <p:nvSpPr>
          <p:cNvPr id="327" name="Google Shape;327;p8"/>
          <p:cNvSpPr/>
          <p:nvPr/>
        </p:nvSpPr>
        <p:spPr>
          <a:xfrm>
            <a:off x="-21173720" y="657667"/>
            <a:ext cx="34897659" cy="63094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8" name="Google Shape;328;p8"/>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9"/>
          <p:cNvSpPr txBox="1"/>
          <p:nvPr>
            <p:ph idx="12" type="sldNum"/>
          </p:nvPr>
        </p:nvSpPr>
        <p:spPr>
          <a:xfrm>
            <a:off x="1080000" y="4893579"/>
            <a:ext cx="190800" cy="123111"/>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fld id="{00000000-1234-1234-1234-123412341234}" type="slidenum">
              <a:rPr lang="fr-FR"/>
              <a:t>‹#›</a:t>
            </a:fld>
            <a:endParaRPr/>
          </a:p>
        </p:txBody>
      </p:sp>
      <p:graphicFrame>
        <p:nvGraphicFramePr>
          <p:cNvPr id="335" name="Google Shape;335;p9"/>
          <p:cNvGraphicFramePr/>
          <p:nvPr/>
        </p:nvGraphicFramePr>
        <p:xfrm>
          <a:off x="0" y="973611"/>
          <a:ext cx="3000000" cy="3000000"/>
        </p:xfrm>
        <a:graphic>
          <a:graphicData uri="http://schemas.openxmlformats.org/drawingml/2006/table">
            <a:tbl>
              <a:tblPr bandRow="1" firstCol="1" firstRow="1">
                <a:noFill/>
                <a:tableStyleId>{FE69AE70-C98F-4571-BD42-4A805139FF3C}</a:tableStyleId>
              </a:tblPr>
              <a:tblGrid>
                <a:gridCol w="484000"/>
                <a:gridCol w="666800"/>
                <a:gridCol w="760300"/>
                <a:gridCol w="3524925"/>
                <a:gridCol w="1292250"/>
                <a:gridCol w="686850"/>
                <a:gridCol w="1701425"/>
              </a:tblGrid>
              <a:tr h="79975">
                <a:tc>
                  <a:txBody>
                    <a:bodyPr/>
                    <a:lstStyle/>
                    <a:p>
                      <a:pPr indent="0" lvl="0" marL="0" marR="0" rtl="0" algn="l">
                        <a:spcBef>
                          <a:spcPts val="0"/>
                        </a:spcBef>
                        <a:spcAft>
                          <a:spcPts val="0"/>
                        </a:spcAft>
                        <a:buNone/>
                      </a:pPr>
                      <a:r>
                        <a:rPr lang="fr-FR" sz="800" u="none" cap="none" strike="noStrike"/>
                        <a:t>Order</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Action</a:t>
                      </a:r>
                      <a:endParaRPr sz="800" u="none" cap="none" strike="noStrike">
                        <a:latin typeface="Calibri"/>
                        <a:ea typeface="Calibri"/>
                        <a:cs typeface="Calibri"/>
                        <a:sym typeface="Calibri"/>
                      </a:endParaRPr>
                    </a:p>
                  </a:txBody>
                  <a:tcPr marT="0" marB="0" marR="8175" marL="8175"/>
                </a:tc>
                <a:tc>
                  <a:txBody>
                    <a:bodyPr/>
                    <a:lstStyle/>
                    <a:p>
                      <a:pPr indent="-179705" lvl="0" marL="179705" marR="0" rtl="0" algn="l">
                        <a:spcBef>
                          <a:spcPts val="0"/>
                        </a:spcBef>
                        <a:spcAft>
                          <a:spcPts val="0"/>
                        </a:spcAft>
                        <a:buNone/>
                      </a:pPr>
                      <a:r>
                        <a:rPr lang="fr-FR" sz="800" u="none" cap="none" strike="noStrike"/>
                        <a:t>API</a:t>
                      </a:r>
                      <a:endParaRPr sz="800" u="none" cap="none" strike="noStrike">
                        <a:latin typeface="Calibri"/>
                        <a:ea typeface="Calibri"/>
                        <a:cs typeface="Calibri"/>
                        <a:sym typeface="Calibri"/>
                      </a:endParaRPr>
                    </a:p>
                  </a:txBody>
                  <a:tcPr marT="0" marB="0" marR="8175" marL="8175"/>
                </a:tc>
                <a:tc>
                  <a:txBody>
                    <a:bodyPr/>
                    <a:lstStyle/>
                    <a:p>
                      <a:pPr indent="-179705" lvl="0" marL="179705" marR="0" rtl="0" algn="l">
                        <a:spcBef>
                          <a:spcPts val="0"/>
                        </a:spcBef>
                        <a:spcAft>
                          <a:spcPts val="0"/>
                        </a:spcAft>
                        <a:buNone/>
                      </a:pPr>
                      <a:r>
                        <a:rPr lang="fr-FR" sz="800" u="none" cap="none" strike="noStrike"/>
                        <a:t>Exemple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Objectif &amp; Critères de vérification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API pour vérifier</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Commentaire / Règles de gestion</a:t>
                      </a:r>
                      <a:endParaRPr sz="800" u="none" cap="none" strike="noStrike">
                        <a:latin typeface="Calibri"/>
                        <a:ea typeface="Calibri"/>
                        <a:cs typeface="Calibri"/>
                        <a:sym typeface="Calibri"/>
                      </a:endParaRPr>
                    </a:p>
                  </a:txBody>
                  <a:tcPr marT="0" marB="0" marR="8175" marL="8175"/>
                </a:tc>
              </a:tr>
              <a:tr h="101600">
                <a:tc gridSpan="7">
                  <a:txBody>
                    <a:bodyPr/>
                    <a:lstStyle/>
                    <a:p>
                      <a:pPr indent="0" lvl="0" marL="0" marR="0" rtl="0" algn="ctr">
                        <a:spcBef>
                          <a:spcPts val="0"/>
                        </a:spcBef>
                        <a:spcAft>
                          <a:spcPts val="0"/>
                        </a:spcAft>
                        <a:buNone/>
                      </a:pPr>
                      <a:r>
                        <a:rPr lang="fr-FR" sz="800" u="none" cap="none" strike="noStrike"/>
                        <a:t>LE KYC</a:t>
                      </a:r>
                      <a:endParaRPr sz="800" u="none" cap="none" strike="noStrike">
                        <a:latin typeface="Calibri"/>
                        <a:ea typeface="Calibri"/>
                        <a:cs typeface="Calibri"/>
                        <a:sym typeface="Calibri"/>
                      </a:endParaRPr>
                    </a:p>
                  </a:txBody>
                  <a:tcPr marT="0" marB="0" marR="8175" marL="8175"/>
                </a:tc>
                <a:tc hMerge="1"/>
                <a:tc hMerge="1"/>
                <a:tc hMerge="1"/>
                <a:tc hMerge="1"/>
                <a:tc hMerge="1"/>
                <a:tc hMerge="1"/>
              </a:tr>
              <a:tr h="458425">
                <a:tc>
                  <a:txBody>
                    <a:bodyPr/>
                    <a:lstStyle/>
                    <a:p>
                      <a:pPr indent="0" lvl="0" marL="0" marR="0" rtl="0" algn="l">
                        <a:spcBef>
                          <a:spcPts val="0"/>
                        </a:spcBef>
                        <a:spcAft>
                          <a:spcPts val="0"/>
                        </a:spcAft>
                        <a:buNone/>
                      </a:pPr>
                      <a:r>
                        <a:rPr lang="fr-FR" sz="800" u="none" cap="none" strike="noStrike"/>
                        <a:t>4.c</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Valider les KYC : Importer Justif domicile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solidFill>
                            <a:schemeClr val="dk1"/>
                          </a:solidFill>
                          <a:latin typeface="Arial"/>
                          <a:ea typeface="Arial"/>
                          <a:cs typeface="Arial"/>
                          <a:sym typeface="Arial"/>
                        </a:rPr>
                        <a:t>POST /users/{appuserid}/kyc/addresscontrol</a:t>
                      </a:r>
                      <a:endParaRPr sz="800" u="none" cap="none" strike="noStrike">
                        <a:solidFill>
                          <a:schemeClr val="dk1"/>
                        </a:solidFill>
                        <a:latin typeface="Arial"/>
                        <a:ea typeface="Arial"/>
                        <a:cs typeface="Arial"/>
                        <a:sym typeface="Arial"/>
                      </a:endParaRPr>
                    </a:p>
                  </a:txBody>
                  <a:tcPr marT="0" marB="0" marR="8175" marL="8175"/>
                </a:tc>
                <a:tc>
                  <a:txBody>
                    <a:bodyPr/>
                    <a:lstStyle/>
                    <a:p>
                      <a:pPr indent="0" lvl="0" marL="0" marR="0" rtl="0" algn="l">
                        <a:lnSpc>
                          <a:spcPct val="115000"/>
                        </a:lnSpc>
                        <a:spcBef>
                          <a:spcPts val="0"/>
                        </a:spcBef>
                        <a:spcAft>
                          <a:spcPts val="0"/>
                        </a:spcAft>
                        <a:buNone/>
                      </a:pPr>
                      <a:r>
                        <a:rPr lang="fr-FR" sz="800" u="none" cap="none" strike="noStrike"/>
                        <a:t>Address document sent</a:t>
                      </a:r>
                      <a:endParaRPr sz="800" u="none" cap="none" strike="noStrike"/>
                    </a:p>
                    <a:p>
                      <a:pPr indent="0" lvl="0" marL="0" marR="0" rtl="0" algn="l">
                        <a:lnSpc>
                          <a:spcPct val="115000"/>
                        </a:lnSpc>
                        <a:spcBef>
                          <a:spcPts val="0"/>
                        </a:spcBef>
                        <a:spcAft>
                          <a:spcPts val="0"/>
                        </a:spcAft>
                        <a:buNone/>
                      </a:pPr>
                      <a:r>
                        <a:rPr lang="fr-FR" sz="800" u="none" cap="none" strike="noStrike"/>
                        <a:t>POST </a:t>
                      </a:r>
                      <a:r>
                        <a:rPr lang="fr-FR" sz="800" u="sng" cap="none" strike="noStrike">
                          <a:solidFill>
                            <a:schemeClr val="hlink"/>
                          </a:solidFill>
                          <a:hlinkClick r:id="rId3"/>
                        </a:rPr>
                        <a:t>/users/{appuserid}/</a:t>
                      </a:r>
                      <a:r>
                        <a:rPr lang="fr-FR" sz="800" u="sng" cap="none" strike="noStrike"/>
                        <a:t>kyc/addresscontrol </a:t>
                      </a:r>
                      <a:r>
                        <a:rPr lang="fr-FR" sz="800" u="none" cap="none" strike="noStrike"/>
                        <a:t>HTTP/1.1 </a:t>
                      </a:r>
                      <a:endParaRPr sz="800" u="none" cap="none" strike="noStrike"/>
                    </a:p>
                    <a:p>
                      <a:pPr indent="0" lvl="0" marL="0" marR="0" rtl="0" algn="l">
                        <a:lnSpc>
                          <a:spcPct val="115000"/>
                        </a:lnSpc>
                        <a:spcBef>
                          <a:spcPts val="0"/>
                        </a:spcBef>
                        <a:spcAft>
                          <a:spcPts val="0"/>
                        </a:spcAft>
                        <a:buNone/>
                      </a:pPr>
                      <a:r>
                        <a:rPr lang="fr-FR" sz="800" u="none" cap="none" strike="noStrike"/>
                        <a:t>Accept: application/vnd.s-money.v1+json</a:t>
                      </a:r>
                      <a:endParaRPr sz="800" u="none" cap="none" strike="noStrike"/>
                    </a:p>
                    <a:p>
                      <a:pPr indent="0" lvl="0" marL="0" marR="0" rtl="0" algn="l">
                        <a:lnSpc>
                          <a:spcPct val="115000"/>
                        </a:lnSpc>
                        <a:spcBef>
                          <a:spcPts val="0"/>
                        </a:spcBef>
                        <a:spcAft>
                          <a:spcPts val="0"/>
                        </a:spcAft>
                        <a:buNone/>
                      </a:pPr>
                      <a:r>
                        <a:rPr lang="fr-FR" sz="800" u="none" cap="none" strike="noStrike"/>
                        <a:t>Content-Type: multipart/form-data; boundary=-------------------------acebdf13572468</a:t>
                      </a:r>
                      <a:endParaRPr sz="800" u="none" cap="none" strike="noStrike"/>
                    </a:p>
                    <a:p>
                      <a:pPr indent="0" lvl="0" marL="0" marR="0" rtl="0" algn="l">
                        <a:lnSpc>
                          <a:spcPct val="115000"/>
                        </a:lnSpc>
                        <a:spcBef>
                          <a:spcPts val="0"/>
                        </a:spcBef>
                        <a:spcAft>
                          <a:spcPts val="0"/>
                        </a:spcAft>
                        <a:buNone/>
                      </a:pPr>
                      <a:r>
                        <a:rPr lang="fr-FR" sz="800" u="none" cap="none" strike="noStrike"/>
                        <a:t>Authorization: Bearer ACCESS_TOKEN</a:t>
                      </a:r>
                      <a:endParaRPr sz="800" u="none" cap="none" strike="noStrike"/>
                    </a:p>
                    <a:p>
                      <a:pPr indent="0" lvl="0" marL="0" marR="0" rtl="0" algn="l">
                        <a:lnSpc>
                          <a:spcPct val="115000"/>
                        </a:lnSpc>
                        <a:spcBef>
                          <a:spcPts val="0"/>
                        </a:spcBef>
                        <a:spcAft>
                          <a:spcPts val="0"/>
                        </a:spcAft>
                        <a:buNone/>
                      </a:pPr>
                      <a:r>
                        <a:rPr lang="fr-FR" sz="800" u="none" cap="none" strike="noStrike"/>
                        <a:t> </a:t>
                      </a:r>
                      <a:endParaRPr sz="800" u="none" cap="none" strike="noStrike"/>
                    </a:p>
                    <a:p>
                      <a:pPr indent="0" lvl="0" marL="0" marR="0" rtl="0" algn="l">
                        <a:lnSpc>
                          <a:spcPct val="115000"/>
                        </a:lnSpc>
                        <a:spcBef>
                          <a:spcPts val="0"/>
                        </a:spcBef>
                        <a:spcAft>
                          <a:spcPts val="0"/>
                        </a:spcAft>
                        <a:buNone/>
                      </a:pPr>
                      <a:r>
                        <a:rPr lang="fr-FR" sz="800" u="none" cap="none" strike="noStrike"/>
                        <a:t>---------------------------acebdf13572468</a:t>
                      </a:r>
                      <a:endParaRPr sz="800" u="none" cap="none" strike="noStrike"/>
                    </a:p>
                    <a:p>
                      <a:pPr indent="0" lvl="0" marL="0" marR="0" rtl="0" algn="l">
                        <a:lnSpc>
                          <a:spcPct val="115000"/>
                        </a:lnSpc>
                        <a:spcBef>
                          <a:spcPts val="0"/>
                        </a:spcBef>
                        <a:spcAft>
                          <a:spcPts val="0"/>
                        </a:spcAft>
                        <a:buNone/>
                      </a:pPr>
                      <a:r>
                        <a:rPr lang="fr-FR" sz="800" u="none" cap="none" strike="noStrike"/>
                        <a:t>Content-Disposition: form-data; name="file1"; filename="ADDRESS_VALID.png"</a:t>
                      </a:r>
                      <a:endParaRPr sz="800" u="none" cap="none" strike="noStrike"/>
                    </a:p>
                    <a:p>
                      <a:pPr indent="0" lvl="0" marL="0" marR="0" rtl="0" algn="l">
                        <a:lnSpc>
                          <a:spcPct val="115000"/>
                        </a:lnSpc>
                        <a:spcBef>
                          <a:spcPts val="0"/>
                        </a:spcBef>
                        <a:spcAft>
                          <a:spcPts val="0"/>
                        </a:spcAft>
                        <a:buNone/>
                      </a:pPr>
                      <a:r>
                        <a:rPr lang="fr-FR" sz="800" u="none" cap="none" strike="noStrike"/>
                        <a:t>Content-Type: image/png</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Pièce KYC Adresse au statut "Validée"  (vérif via get KYC)</a:t>
                      </a:r>
                      <a:endParaRPr/>
                    </a:p>
                    <a:p>
                      <a:pPr indent="0" lvl="0" marL="0" marR="0" rtl="0" algn="l">
                        <a:spcBef>
                          <a:spcPts val="0"/>
                        </a:spcBef>
                        <a:spcAft>
                          <a:spcPts val="0"/>
                        </a:spcAft>
                        <a:buNone/>
                      </a:pPr>
                      <a:r>
                        <a:rPr lang="fr-FR" sz="800" u="none" cap="none" strike="noStrike"/>
                        <a:t>Compte de Paiement avec solde = 0, statut = inactif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GET/KYC</a:t>
                      </a:r>
                      <a:endParaRPr/>
                    </a:p>
                    <a:p>
                      <a:pPr indent="0" lvl="0" marL="0" marR="0" rtl="0" algn="l">
                        <a:spcBef>
                          <a:spcPts val="0"/>
                        </a:spcBef>
                        <a:spcAft>
                          <a:spcPts val="0"/>
                        </a:spcAft>
                        <a:buNone/>
                      </a:pPr>
                      <a:r>
                        <a:rPr lang="fr-FR" sz="800" u="none" cap="none" strike="noStrike"/>
                        <a:t>statut pièce =1</a:t>
                      </a:r>
                      <a:endParaRPr/>
                    </a:p>
                    <a:p>
                      <a:pPr indent="0" lvl="0" marL="0" marR="0" rtl="0" algn="l">
                        <a:spcBef>
                          <a:spcPts val="0"/>
                        </a:spcBef>
                        <a:spcAft>
                          <a:spcPts val="0"/>
                        </a:spcAft>
                        <a:buNone/>
                      </a:pPr>
                      <a:r>
                        <a:rPr lang="fr-FR" sz="800" u="none" cap="none" strike="noStrike"/>
                        <a:t>statut demande =1</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GET/users</a:t>
                      </a:r>
                      <a:endParaRPr/>
                    </a:p>
                    <a:p>
                      <a:pPr indent="0" lvl="0" marL="0" marR="0" rtl="0" algn="l">
                        <a:spcBef>
                          <a:spcPts val="0"/>
                        </a:spcBef>
                        <a:spcAft>
                          <a:spcPts val="0"/>
                        </a:spcAft>
                        <a:buNone/>
                      </a:pPr>
                      <a:r>
                        <a:rPr lang="fr-FR" sz="800" u="none" cap="none" strike="noStrike"/>
                        <a:t>statut = 6</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Cas exposé : pièce valide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t/>
                      </a:r>
                      <a:endParaRPr sz="800" u="none" cap="none" strike="noStrike">
                        <a:latin typeface="Calibri"/>
                        <a:ea typeface="Calibri"/>
                        <a:cs typeface="Calibri"/>
                        <a:sym typeface="Calibri"/>
                      </a:endParaRPr>
                    </a:p>
                  </a:txBody>
                  <a:tcPr marT="0" marB="0" marR="8175" marL="8175"/>
                </a:tc>
              </a:tr>
              <a:tr h="458425">
                <a:tc>
                  <a:txBody>
                    <a:bodyPr/>
                    <a:lstStyle/>
                    <a:p>
                      <a:pPr indent="0" lvl="0" marL="0" marR="0" rtl="0" algn="l">
                        <a:spcBef>
                          <a:spcPts val="0"/>
                        </a:spcBef>
                        <a:spcAft>
                          <a:spcPts val="0"/>
                        </a:spcAft>
                        <a:buNone/>
                      </a:pPr>
                      <a:r>
                        <a:rPr lang="fr-FR" sz="800" u="none" cap="none" strike="noStrike"/>
                        <a:t>4.d</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Valider les KYC : Importer Justif activité</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solidFill>
                            <a:schemeClr val="dk1"/>
                          </a:solidFill>
                          <a:latin typeface="Arial"/>
                          <a:ea typeface="Arial"/>
                          <a:cs typeface="Arial"/>
                          <a:sym typeface="Arial"/>
                        </a:rPr>
                        <a:t>POST /users/{appuserid}/kyc/incomescontrol </a:t>
                      </a:r>
                      <a:endParaRPr sz="800" u="none" cap="none" strike="noStrike">
                        <a:solidFill>
                          <a:schemeClr val="dk1"/>
                        </a:solidFill>
                        <a:latin typeface="Arial"/>
                        <a:ea typeface="Arial"/>
                        <a:cs typeface="Arial"/>
                        <a:sym typeface="Arial"/>
                      </a:endParaRPr>
                    </a:p>
                  </a:txBody>
                  <a:tcPr marT="0" marB="0" marR="8175" marL="8175"/>
                </a:tc>
                <a:tc>
                  <a:txBody>
                    <a:bodyPr/>
                    <a:lstStyle/>
                    <a:p>
                      <a:pPr indent="0" lvl="0" marL="0" marR="0" rtl="0" algn="l">
                        <a:lnSpc>
                          <a:spcPct val="115000"/>
                        </a:lnSpc>
                        <a:spcBef>
                          <a:spcPts val="0"/>
                        </a:spcBef>
                        <a:spcAft>
                          <a:spcPts val="0"/>
                        </a:spcAft>
                        <a:buNone/>
                      </a:pPr>
                      <a:r>
                        <a:rPr lang="fr-FR" sz="800" u="none" cap="none" strike="noStrike"/>
                        <a:t>Address document sent</a:t>
                      </a:r>
                      <a:endParaRPr sz="800" u="none" cap="none" strike="noStrike"/>
                    </a:p>
                    <a:p>
                      <a:pPr indent="0" lvl="0" marL="0" marR="0" rtl="0" algn="l">
                        <a:lnSpc>
                          <a:spcPct val="115000"/>
                        </a:lnSpc>
                        <a:spcBef>
                          <a:spcPts val="0"/>
                        </a:spcBef>
                        <a:spcAft>
                          <a:spcPts val="0"/>
                        </a:spcAft>
                        <a:buNone/>
                      </a:pPr>
                      <a:r>
                        <a:rPr lang="fr-FR" sz="800" u="none" cap="none" strike="noStrike"/>
                        <a:t>POST </a:t>
                      </a:r>
                      <a:r>
                        <a:rPr lang="fr-FR" sz="800" u="sng" cap="none" strike="noStrike">
                          <a:solidFill>
                            <a:schemeClr val="hlink"/>
                          </a:solidFill>
                          <a:hlinkClick r:id="rId4"/>
                        </a:rPr>
                        <a:t>/users/{appuserid}/</a:t>
                      </a:r>
                      <a:r>
                        <a:rPr lang="fr-FR" sz="800" u="sng" cap="none" strike="noStrike"/>
                        <a:t>kyc/incomescontrol </a:t>
                      </a:r>
                      <a:r>
                        <a:rPr lang="fr-FR" sz="800" u="none" cap="none" strike="noStrike"/>
                        <a:t>HTTP/1.1 </a:t>
                      </a:r>
                      <a:endParaRPr sz="800" u="none" cap="none" strike="noStrike"/>
                    </a:p>
                    <a:p>
                      <a:pPr indent="0" lvl="0" marL="0" marR="0" rtl="0" algn="l">
                        <a:lnSpc>
                          <a:spcPct val="115000"/>
                        </a:lnSpc>
                        <a:spcBef>
                          <a:spcPts val="0"/>
                        </a:spcBef>
                        <a:spcAft>
                          <a:spcPts val="0"/>
                        </a:spcAft>
                        <a:buNone/>
                      </a:pPr>
                      <a:r>
                        <a:rPr lang="fr-FR" sz="800" u="none" cap="none" strike="noStrike"/>
                        <a:t>Accept: application/vnd.s-money.v1+json</a:t>
                      </a:r>
                      <a:endParaRPr sz="800" u="none" cap="none" strike="noStrike"/>
                    </a:p>
                    <a:p>
                      <a:pPr indent="0" lvl="0" marL="0" marR="0" rtl="0" algn="l">
                        <a:lnSpc>
                          <a:spcPct val="115000"/>
                        </a:lnSpc>
                        <a:spcBef>
                          <a:spcPts val="0"/>
                        </a:spcBef>
                        <a:spcAft>
                          <a:spcPts val="0"/>
                        </a:spcAft>
                        <a:buNone/>
                      </a:pPr>
                      <a:r>
                        <a:rPr lang="fr-FR" sz="800" u="none" cap="none" strike="noStrike"/>
                        <a:t>Content-Type: multipart/form-data; boundary=-------------------------acebdf13572468</a:t>
                      </a:r>
                      <a:endParaRPr sz="800" u="none" cap="none" strike="noStrike"/>
                    </a:p>
                    <a:p>
                      <a:pPr indent="0" lvl="0" marL="0" marR="0" rtl="0" algn="l">
                        <a:lnSpc>
                          <a:spcPct val="115000"/>
                        </a:lnSpc>
                        <a:spcBef>
                          <a:spcPts val="0"/>
                        </a:spcBef>
                        <a:spcAft>
                          <a:spcPts val="0"/>
                        </a:spcAft>
                        <a:buNone/>
                      </a:pPr>
                      <a:r>
                        <a:rPr lang="fr-FR" sz="800" u="none" cap="none" strike="noStrike"/>
                        <a:t>Authorization: Bearer ACCESS_TOKEN</a:t>
                      </a:r>
                      <a:endParaRPr sz="800" u="none" cap="none" strike="noStrike"/>
                    </a:p>
                    <a:p>
                      <a:pPr indent="0" lvl="0" marL="0" marR="0" rtl="0" algn="l">
                        <a:lnSpc>
                          <a:spcPct val="115000"/>
                        </a:lnSpc>
                        <a:spcBef>
                          <a:spcPts val="0"/>
                        </a:spcBef>
                        <a:spcAft>
                          <a:spcPts val="0"/>
                        </a:spcAft>
                        <a:buNone/>
                      </a:pPr>
                      <a:r>
                        <a:rPr lang="fr-FR" sz="800" u="none" cap="none" strike="noStrike"/>
                        <a:t> </a:t>
                      </a:r>
                      <a:endParaRPr sz="800" u="none" cap="none" strike="noStrike"/>
                    </a:p>
                    <a:p>
                      <a:pPr indent="0" lvl="0" marL="0" marR="0" rtl="0" algn="l">
                        <a:lnSpc>
                          <a:spcPct val="115000"/>
                        </a:lnSpc>
                        <a:spcBef>
                          <a:spcPts val="0"/>
                        </a:spcBef>
                        <a:spcAft>
                          <a:spcPts val="0"/>
                        </a:spcAft>
                        <a:buNone/>
                      </a:pPr>
                      <a:r>
                        <a:rPr lang="fr-FR" sz="800" u="none" cap="none" strike="noStrike"/>
                        <a:t>---------------------------acebdf13572468</a:t>
                      </a:r>
                      <a:endParaRPr sz="800" u="none" cap="none" strike="noStrike"/>
                    </a:p>
                    <a:p>
                      <a:pPr indent="0" lvl="0" marL="0" marR="0" rtl="0" algn="l">
                        <a:lnSpc>
                          <a:spcPct val="115000"/>
                        </a:lnSpc>
                        <a:spcBef>
                          <a:spcPts val="0"/>
                        </a:spcBef>
                        <a:spcAft>
                          <a:spcPts val="0"/>
                        </a:spcAft>
                        <a:buNone/>
                      </a:pPr>
                      <a:r>
                        <a:rPr lang="fr-FR" sz="800" u="none" cap="none" strike="noStrike"/>
                        <a:t>Content-Disposition: form-data; name="file1"; filename="whatevernameyouwant.png"</a:t>
                      </a:r>
                      <a:endParaRPr sz="800" u="none" cap="none" strike="noStrike"/>
                    </a:p>
                    <a:p>
                      <a:pPr indent="0" lvl="0" marL="0" marR="0" rtl="0" algn="l">
                        <a:lnSpc>
                          <a:spcPct val="115000"/>
                        </a:lnSpc>
                        <a:spcBef>
                          <a:spcPts val="0"/>
                        </a:spcBef>
                        <a:spcAft>
                          <a:spcPts val="0"/>
                        </a:spcAft>
                        <a:buNone/>
                      </a:pPr>
                      <a:r>
                        <a:rPr lang="fr-FR" sz="800" u="none" cap="none" strike="noStrike"/>
                        <a:t>Content-Type: image/png</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Pièce KYC Activité au statut "Validée" (vérif via get KYC)</a:t>
                      </a:r>
                      <a:endParaRPr/>
                    </a:p>
                    <a:p>
                      <a:pPr indent="0" lvl="0" marL="0" marR="0" rtl="0" algn="l">
                        <a:spcBef>
                          <a:spcPts val="0"/>
                        </a:spcBef>
                        <a:spcAft>
                          <a:spcPts val="0"/>
                        </a:spcAft>
                        <a:buNone/>
                      </a:pPr>
                      <a:r>
                        <a:rPr lang="fr-FR" sz="800" u="none" cap="none" strike="noStrike"/>
                        <a:t>Compte de Paiement avec solde = 0, statut = inactif </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GET/KYC</a:t>
                      </a:r>
                      <a:endParaRPr/>
                    </a:p>
                    <a:p>
                      <a:pPr indent="0" lvl="0" marL="0" marR="0" rtl="0" algn="l">
                        <a:spcBef>
                          <a:spcPts val="0"/>
                        </a:spcBef>
                        <a:spcAft>
                          <a:spcPts val="0"/>
                        </a:spcAft>
                        <a:buNone/>
                      </a:pPr>
                      <a:r>
                        <a:rPr lang="fr-FR" sz="800" u="none" cap="none" strike="noStrike"/>
                        <a:t>statut pièce = 1</a:t>
                      </a:r>
                      <a:endParaRPr/>
                    </a:p>
                    <a:p>
                      <a:pPr indent="0" lvl="0" marL="0" marR="0" rtl="0" algn="l">
                        <a:spcBef>
                          <a:spcPts val="0"/>
                        </a:spcBef>
                        <a:spcAft>
                          <a:spcPts val="0"/>
                        </a:spcAft>
                        <a:buNone/>
                      </a:pPr>
                      <a:r>
                        <a:rPr lang="fr-FR" sz="800" u="none" cap="none" strike="noStrike"/>
                        <a:t>statut demande = 3</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GET/users</a:t>
                      </a:r>
                      <a:endParaRPr/>
                    </a:p>
                    <a:p>
                      <a:pPr indent="0" lvl="0" marL="0" marR="0" rtl="0" algn="l">
                        <a:spcBef>
                          <a:spcPts val="0"/>
                        </a:spcBef>
                        <a:spcAft>
                          <a:spcPts val="0"/>
                        </a:spcAft>
                        <a:buNone/>
                      </a:pPr>
                      <a:r>
                        <a:rPr lang="fr-FR" sz="800" u="none" cap="none" strike="noStrike"/>
                        <a:t>statut = 6</a:t>
                      </a:r>
                      <a:endParaRPr/>
                    </a:p>
                    <a:p>
                      <a:pPr indent="0" lvl="0" marL="0" marR="0" rtl="0" algn="l">
                        <a:spcBef>
                          <a:spcPts val="0"/>
                        </a:spcBef>
                        <a:spcAft>
                          <a:spcPts val="0"/>
                        </a:spcAft>
                        <a:buNone/>
                      </a:pPr>
                      <a:r>
                        <a:rPr lang="fr-FR" sz="800" u="none" cap="none" strike="noStrike"/>
                        <a:t> </a:t>
                      </a:r>
                      <a:endParaRPr/>
                    </a:p>
                    <a:p>
                      <a:pPr indent="0" lvl="0" marL="0" marR="0" rtl="0" algn="l">
                        <a:spcBef>
                          <a:spcPts val="0"/>
                        </a:spcBef>
                        <a:spcAft>
                          <a:spcPts val="0"/>
                        </a:spcAft>
                        <a:buNone/>
                      </a:pPr>
                      <a:r>
                        <a:rPr lang="fr-FR" sz="800" u="none" cap="none" strike="noStrike"/>
                        <a:t>Cas exposé : pièce valide</a:t>
                      </a:r>
                      <a:endParaRPr sz="800" u="none" cap="none" strike="noStrike">
                        <a:latin typeface="Calibri"/>
                        <a:ea typeface="Calibri"/>
                        <a:cs typeface="Calibri"/>
                        <a:sym typeface="Calibri"/>
                      </a:endParaRPr>
                    </a:p>
                  </a:txBody>
                  <a:tcPr marT="0" marB="0" marR="8175" marL="8175"/>
                </a:tc>
                <a:tc>
                  <a:txBody>
                    <a:bodyPr/>
                    <a:lstStyle/>
                    <a:p>
                      <a:pPr indent="0" lvl="0" marL="0" marR="0" rtl="0" algn="l">
                        <a:spcBef>
                          <a:spcPts val="0"/>
                        </a:spcBef>
                        <a:spcAft>
                          <a:spcPts val="0"/>
                        </a:spcAft>
                        <a:buNone/>
                      </a:pPr>
                      <a:r>
                        <a:rPr lang="fr-FR" sz="800" u="none" cap="none" strike="noStrike"/>
                        <a:t>Le justificatif d’activité est toujours validé sans traitement.</a:t>
                      </a:r>
                      <a:endParaRPr/>
                    </a:p>
                    <a:p>
                      <a:pPr indent="0" lvl="0" marL="0" marR="0" rtl="0" algn="l">
                        <a:spcBef>
                          <a:spcPts val="0"/>
                        </a:spcBef>
                        <a:spcAft>
                          <a:spcPts val="0"/>
                        </a:spcAft>
                        <a:buNone/>
                      </a:pPr>
                      <a:r>
                        <a:rPr lang="fr-FR" sz="800" u="none" cap="none" strike="noStrike"/>
                        <a:t> </a:t>
                      </a:r>
                      <a:endParaRPr sz="800" u="none" cap="none" strike="noStrike">
                        <a:latin typeface="Calibri"/>
                        <a:ea typeface="Calibri"/>
                        <a:cs typeface="Calibri"/>
                        <a:sym typeface="Calibri"/>
                      </a:endParaRPr>
                    </a:p>
                  </a:txBody>
                  <a:tcPr marT="0" marB="0" marR="8175" marL="8175"/>
                </a:tc>
              </a:tr>
            </a:tbl>
          </a:graphicData>
        </a:graphic>
      </p:graphicFrame>
      <p:sp>
        <p:nvSpPr>
          <p:cNvPr id="336" name="Google Shape;336;p9"/>
          <p:cNvSpPr/>
          <p:nvPr/>
        </p:nvSpPr>
        <p:spPr>
          <a:xfrm>
            <a:off x="-21173720" y="657667"/>
            <a:ext cx="34897659" cy="63094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br>
              <a:rPr b="0" i="0" lang="fr-FR" sz="1100" u="none" cap="none" strike="noStrike">
                <a:solidFill>
                  <a:schemeClr val="dk1"/>
                </a:solidFill>
                <a:latin typeface="Arial"/>
                <a:ea typeface="Arial"/>
                <a:cs typeface="Arial"/>
                <a:sym typeface="Arial"/>
              </a:rPr>
            </a:b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7" name="Google Shape;337;p9"/>
          <p:cNvSpPr txBox="1"/>
          <p:nvPr/>
        </p:nvSpPr>
        <p:spPr>
          <a:xfrm>
            <a:off x="144007" y="-13636"/>
            <a:ext cx="59900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FR" sz="1800">
                <a:solidFill>
                  <a:srgbClr val="002060"/>
                </a:solidFill>
                <a:latin typeface="Arial"/>
                <a:ea typeface="Arial"/>
                <a:cs typeface="Arial"/>
                <a:sym typeface="Arial"/>
              </a:rPr>
              <a:t>Les fonctionnalités API de base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NATIXIS 2017">
  <a:themeElements>
    <a:clrScheme name="NATIXIS 2017">
      <a:dk1>
        <a:srgbClr val="000000"/>
      </a:dk1>
      <a:lt1>
        <a:srgbClr val="FFFFFF"/>
      </a:lt1>
      <a:dk2>
        <a:srgbClr val="581D74"/>
      </a:dk2>
      <a:lt2>
        <a:srgbClr val="707372"/>
      </a:lt2>
      <a:accent1>
        <a:srgbClr val="4D6995"/>
      </a:accent1>
      <a:accent2>
        <a:srgbClr val="AF1280"/>
      </a:accent2>
      <a:accent3>
        <a:srgbClr val="B14EB5"/>
      </a:accent3>
      <a:accent4>
        <a:srgbClr val="F07E53"/>
      </a:accent4>
      <a:accent5>
        <a:srgbClr val="7197BA"/>
      </a:accent5>
      <a:accent6>
        <a:srgbClr val="2499B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2020-05-15T13:16:36Z</dcterms:created>
  <dc:creator>Bastien Prioux</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0x010100F1866667373C8946803BC5197DDE7F5A</vt:lpwstr>
  </property>
</Properties>
</file>